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304" r:id="rId4"/>
    <p:sldId id="258" r:id="rId6"/>
    <p:sldId id="336" r:id="rId7"/>
    <p:sldId id="262" r:id="rId8"/>
    <p:sldId id="337" r:id="rId9"/>
    <p:sldId id="276" r:id="rId10"/>
    <p:sldId id="341" r:id="rId11"/>
    <p:sldId id="294" r:id="rId12"/>
    <p:sldId id="293" r:id="rId13"/>
    <p:sldId id="354" r:id="rId14"/>
    <p:sldId id="355" r:id="rId15"/>
    <p:sldId id="356" r:id="rId16"/>
    <p:sldId id="357" r:id="rId17"/>
    <p:sldId id="358" r:id="rId18"/>
    <p:sldId id="297"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6E6E6"/>
    <a:srgbClr val="BFBFBF"/>
    <a:srgbClr val="767171"/>
    <a:srgbClr val="F2F2F2"/>
    <a:srgbClr val="B3C8D3"/>
    <a:srgbClr val="8BACBD"/>
    <a:srgbClr val="00CFCF"/>
    <a:srgbClr val="AAB96A"/>
    <a:srgbClr val="E1CCC4"/>
    <a:srgbClr val="E2F0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40" autoAdjust="0"/>
    <p:restoredTop sz="94660"/>
  </p:normalViewPr>
  <p:slideViewPr>
    <p:cSldViewPr snapToGrid="0">
      <p:cViewPr varScale="1">
        <p:scale>
          <a:sx n="71" d="100"/>
          <a:sy n="71" d="100"/>
        </p:scale>
        <p:origin x="54" y="-2766"/>
      </p:cViewPr>
      <p:guideLst>
        <p:guide orient="horz" pos="1813"/>
        <p:guide pos="184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0B01D8-3429-422D-9828-280B878B1ED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030901-78F9-4DB2-978E-67206B35A0A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pPr>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030901-78F9-4DB2-978E-67206B35A0A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6EFAB543-AC0D-4F76-95C9-A4C11BEC8A4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1EEEDC-7F9A-4D5F-B31A-CC5FFA1603E5}" type="slidenum">
              <a:rPr lang="zh-CN" altLang="en-US" smtClean="0"/>
            </a:fld>
            <a:endParaRPr lang="zh-CN" altLang="en-US"/>
          </a:p>
        </p:txBody>
      </p:sp>
    </p:spTree>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EFAB543-AC0D-4F76-95C9-A4C11BEC8A4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1EEEDC-7F9A-4D5F-B31A-CC5FFA1603E5}" type="slidenum">
              <a:rPr lang="zh-CN" altLang="en-US" smtClean="0"/>
            </a:fld>
            <a:endParaRPr lang="zh-CN" altLang="en-US"/>
          </a:p>
        </p:txBody>
      </p:sp>
    </p:spTree>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EFAB543-AC0D-4F76-95C9-A4C11BEC8A4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1EEEDC-7F9A-4D5F-B31A-CC5FFA1603E5}" type="slidenum">
              <a:rPr lang="zh-CN" altLang="en-US" smtClean="0"/>
            </a:fld>
            <a:endParaRPr lang="zh-CN" altLang="en-US"/>
          </a:p>
        </p:txBody>
      </p:sp>
    </p:spTree>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669882" y="2588281"/>
            <a:ext cx="10852237" cy="899167"/>
          </a:xfrm>
        </p:spPr>
        <p:txBody>
          <a:bodyPr lIns="101600" tIns="38100" rIns="25400" bIns="38100" anchor="t" anchorCtr="0">
            <a:noAutofit/>
          </a:bodyPr>
          <a:lstStyle>
            <a:lvl1pPr algn="ctr">
              <a:defRPr sz="5400" spc="600">
                <a:solidFill>
                  <a:schemeClr val="tx1">
                    <a:lumMod val="85000"/>
                    <a:lumOff val="15000"/>
                  </a:schemeClr>
                </a:solidFill>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lumMod val="85000"/>
                    <a:lumOff val="1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17" name="页脚占位符 16"/>
          <p:cNvSpPr>
            <a:spLocks noGrp="1"/>
          </p:cNvSpPr>
          <p:nvPr>
            <p:ph type="ftr" sz="quarter" idx="11"/>
            <p:custDataLst>
              <p:tags r:id="rId5"/>
            </p:custDataLst>
          </p:nvPr>
        </p:nvSpPr>
        <p:spPr/>
        <p:txBody>
          <a:bodyPr/>
          <a:lstStyle/>
          <a:p>
            <a:endParaRPr lang="zh-CN" altLang="en-US" dirty="0">
              <a:solidFill>
                <a:prstClr val="black">
                  <a:tint val="75000"/>
                </a:prstClr>
              </a:solidFill>
            </a:endParaRPr>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solidFill>
                  <a:prstClr val="black">
                    <a:tint val="75000"/>
                  </a:prstClr>
                </a:solidFill>
              </a:rPr>
            </a:fld>
            <a:endParaRPr lang="zh-CN" altLang="en-US" dirty="0">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952508"/>
            <a:ext cx="10852237"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lvl1pPr>
              <a:lnSpc>
                <a:spcPct val="120000"/>
              </a:lnSpc>
              <a:defRPr/>
            </a:lvl1p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custDataLst>
              <p:tags r:id="rId5"/>
            </p:custDataLst>
          </p:nvPr>
        </p:nvSpPr>
        <p:spPr/>
        <p:txBody>
          <a:bodyPr/>
          <a:lstStyle>
            <a:lvl1pPr>
              <a:lnSpc>
                <a:spcPct val="120000"/>
              </a:lnSpc>
              <a:defRPr/>
            </a:lvl1pPr>
          </a:lstStyle>
          <a:p>
            <a:endParaRPr lang="zh-CN" altLang="en-US">
              <a:solidFill>
                <a:prstClr val="black">
                  <a:tint val="75000"/>
                </a:prstClr>
              </a:solidFill>
            </a:endParaRPr>
          </a:p>
        </p:txBody>
      </p:sp>
      <p:sp>
        <p:nvSpPr>
          <p:cNvPr id="6" name="灯片编号占位符 5"/>
          <p:cNvSpPr>
            <a:spLocks noGrp="1"/>
          </p:cNvSpPr>
          <p:nvPr>
            <p:ph type="sldNum" sz="quarter" idx="12"/>
            <p:custDataLst>
              <p:tags r:id="rId6"/>
            </p:custDataLst>
          </p:nvPr>
        </p:nvSpPr>
        <p:spPr/>
        <p:txBody>
          <a:bodyPr/>
          <a:lstStyle>
            <a:lvl1pPr>
              <a:lnSpc>
                <a:spcPct val="120000"/>
              </a:lnSpc>
              <a:defRPr/>
            </a:lvl1p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3808730"/>
            <a:ext cx="10852237" cy="624845"/>
          </a:xfrm>
        </p:spPr>
        <p:txBody>
          <a:bodyPr lIns="101600" tIns="38100" rIns="63500" bIns="38100" anchor="t" anchorCtr="0">
            <a:noAutofit/>
          </a:bodyPr>
          <a:lstStyle>
            <a:lvl1pPr>
              <a:defRPr sz="3600"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文本占位符 2"/>
          <p:cNvSpPr>
            <a:spLocks noGrp="1"/>
          </p:cNvSpPr>
          <p:nvPr>
            <p:ph type="body" idx="1"/>
            <p:custDataLst>
              <p:tags r:id="rId3"/>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custDataLst>
              <p:tags r:id="rId5"/>
            </p:custDataLst>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rmAutofit/>
          </a:bodyPr>
          <a:lstStyle>
            <a:lvl1pPr>
              <a:lnSpc>
                <a:spcPct val="130000"/>
              </a:lnSpc>
              <a:defRPr sz="1600" baseline="0">
                <a:solidFill>
                  <a:schemeClr val="tx1">
                    <a:lumMod val="85000"/>
                    <a:lumOff val="15000"/>
                  </a:schemeClr>
                </a:solidFill>
                <a:latin typeface="Arial" panose="020B0604020202020204" pitchFamily="34" charset="0"/>
                <a:ea typeface="微软雅黑" panose="020B0503020204020204" charset="-122"/>
              </a:defRPr>
            </a:lvl1pPr>
            <a:lvl2pPr>
              <a:lnSpc>
                <a:spcPct val="130000"/>
              </a:lnSpc>
              <a:defRPr sz="1600" baseline="0">
                <a:solidFill>
                  <a:schemeClr val="tx1">
                    <a:lumMod val="85000"/>
                    <a:lumOff val="15000"/>
                  </a:schemeClr>
                </a:solidFill>
                <a:latin typeface="Arial" panose="020B0604020202020204" pitchFamily="34" charset="0"/>
                <a:ea typeface="微软雅黑" panose="020B0503020204020204" charset="-122"/>
              </a:defRPr>
            </a:lvl2pPr>
            <a:lvl3pPr>
              <a:lnSpc>
                <a:spcPct val="130000"/>
              </a:lnSpc>
              <a:defRPr sz="1600" baseline="0">
                <a:solidFill>
                  <a:schemeClr val="tx1">
                    <a:lumMod val="85000"/>
                    <a:lumOff val="15000"/>
                  </a:schemeClr>
                </a:solidFill>
                <a:latin typeface="Arial" panose="020B0604020202020204" pitchFamily="34" charset="0"/>
                <a:ea typeface="微软雅黑" panose="020B0503020204020204" charset="-122"/>
              </a:defRPr>
            </a:lvl3pPr>
            <a:lvl4pPr>
              <a:lnSpc>
                <a:spcPct val="130000"/>
              </a:lnSpc>
              <a:defRPr sz="1600" baseline="0">
                <a:solidFill>
                  <a:schemeClr val="tx1">
                    <a:lumMod val="85000"/>
                    <a:lumOff val="15000"/>
                  </a:schemeClr>
                </a:solidFill>
                <a:latin typeface="Arial" panose="020B0604020202020204" pitchFamily="34" charset="0"/>
                <a:ea typeface="微软雅黑" panose="020B0503020204020204" charset="-122"/>
              </a:defRPr>
            </a:lvl4pPr>
            <a:lvl5pPr>
              <a:lnSpc>
                <a:spcPct val="130000"/>
              </a:lnSpc>
              <a:defRPr sz="1600"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lvl1pPr>
              <a:lnSpc>
                <a:spcPct val="120000"/>
              </a:lnSpc>
              <a:defRPr/>
            </a:lvl1p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custDataLst>
              <p:tags r:id="rId6"/>
            </p:custDataLst>
          </p:nvPr>
        </p:nvSpPr>
        <p:spPr/>
        <p:txBody>
          <a:bodyPr/>
          <a:lstStyle>
            <a:lvl1pPr>
              <a:lnSpc>
                <a:spcPct val="120000"/>
              </a:lnSpc>
              <a:defRPr/>
            </a:lvl1pPr>
          </a:lstStyle>
          <a:p>
            <a:endParaRPr lang="zh-CN" altLang="en-US">
              <a:solidFill>
                <a:prstClr val="black">
                  <a:tint val="75000"/>
                </a:prstClr>
              </a:solidFill>
            </a:endParaRPr>
          </a:p>
        </p:txBody>
      </p:sp>
      <p:sp>
        <p:nvSpPr>
          <p:cNvPr id="7" name="灯片编号占位符 6"/>
          <p:cNvSpPr>
            <a:spLocks noGrp="1"/>
          </p:cNvSpPr>
          <p:nvPr>
            <p:ph type="sldNum" sz="quarter" idx="12"/>
            <p:custDataLst>
              <p:tags r:id="rId7"/>
            </p:custDataLst>
          </p:nvPr>
        </p:nvSpPr>
        <p:spPr/>
        <p:txBody>
          <a:bodyPr/>
          <a:lstStyle>
            <a:lvl1pPr>
              <a:lnSpc>
                <a:spcPct val="120000"/>
              </a:lnSpc>
              <a:defRPr/>
            </a:lvl1p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lvl1pPr>
              <a:lnSpc>
                <a:spcPct val="120000"/>
              </a:lnSpc>
              <a:defRPr/>
            </a:lvl1p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8" name="页脚占位符 7"/>
          <p:cNvSpPr>
            <a:spLocks noGrp="1"/>
          </p:cNvSpPr>
          <p:nvPr>
            <p:ph type="ftr" sz="quarter" idx="11"/>
            <p:custDataLst>
              <p:tags r:id="rId8"/>
            </p:custDataLst>
          </p:nvPr>
        </p:nvSpPr>
        <p:spPr/>
        <p:txBody>
          <a:bodyPr/>
          <a:lstStyle>
            <a:lvl1pPr>
              <a:lnSpc>
                <a:spcPct val="120000"/>
              </a:lnSpc>
              <a:defRPr/>
            </a:lvl1pPr>
          </a:lstStyle>
          <a:p>
            <a:endParaRPr lang="zh-CN" altLang="en-US">
              <a:solidFill>
                <a:prstClr val="black">
                  <a:tint val="75000"/>
                </a:prstClr>
              </a:solidFill>
            </a:endParaRPr>
          </a:p>
        </p:txBody>
      </p:sp>
      <p:sp>
        <p:nvSpPr>
          <p:cNvPr id="9" name="灯片编号占位符 8"/>
          <p:cNvSpPr>
            <a:spLocks noGrp="1"/>
          </p:cNvSpPr>
          <p:nvPr>
            <p:ph type="sldNum" sz="quarter" idx="12"/>
            <p:custDataLst>
              <p:tags r:id="rId9"/>
            </p:custDataLst>
          </p:nvPr>
        </p:nvSpPr>
        <p:spPr/>
        <p:txBody>
          <a:bodyPr/>
          <a:lstStyle>
            <a:lvl1pPr>
              <a:lnSpc>
                <a:spcPct val="120000"/>
              </a:lnSpc>
              <a:defRPr/>
            </a:lvl1p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custDataLst>
              <p:tags r:id="rId4"/>
            </p:custDataLst>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3" name="页脚占位符 2"/>
          <p:cNvSpPr>
            <a:spLocks noGrp="1"/>
          </p:cNvSpPr>
          <p:nvPr>
            <p:ph type="ftr" sz="quarter" idx="11"/>
            <p:custDataLst>
              <p:tags r:id="rId3"/>
            </p:custDataLst>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0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lstStyle>
            <a:lvl1pPr>
              <a:lnSpc>
                <a:spcPct val="120000"/>
              </a:lnSpc>
              <a:defRPr/>
            </a:lvl1pPr>
          </a:lstStyle>
          <a:p>
            <a:fld id="{9EFD9D74-47D9-4702-A33C-335B63B48DBF}" type="datetimeFigureOut">
              <a:rPr lang="zh-CN" altLang="en-US" smtClean="0">
                <a:solidFill>
                  <a:prstClr val="black">
                    <a:tint val="75000"/>
                  </a:prstClr>
                </a:solidFill>
              </a:rPr>
            </a:fld>
            <a:endParaRPr lang="zh-CN" altLang="en-US" dirty="0">
              <a:solidFill>
                <a:prstClr val="black">
                  <a:tint val="75000"/>
                </a:prstClr>
              </a:solidFill>
            </a:endParaRPr>
          </a:p>
        </p:txBody>
      </p:sp>
      <p:sp>
        <p:nvSpPr>
          <p:cNvPr id="6" name="页脚占位符 5"/>
          <p:cNvSpPr>
            <a:spLocks noGrp="1"/>
          </p:cNvSpPr>
          <p:nvPr>
            <p:ph type="ftr" sz="quarter" idx="11"/>
            <p:custDataLst>
              <p:tags r:id="rId6"/>
            </p:custDataLst>
          </p:nvPr>
        </p:nvSpPr>
        <p:spPr/>
        <p:txBody>
          <a:bodyPr/>
          <a:lstStyle>
            <a:lvl1pPr>
              <a:lnSpc>
                <a:spcPct val="120000"/>
              </a:lnSpc>
              <a:defRPr/>
            </a:lvl1pPr>
          </a:lstStyle>
          <a:p>
            <a:endParaRPr lang="zh-CN" altLang="en-US" dirty="0">
              <a:solidFill>
                <a:prstClr val="black">
                  <a:tint val="75000"/>
                </a:prstClr>
              </a:solidFill>
            </a:endParaRPr>
          </a:p>
        </p:txBody>
      </p:sp>
      <p:sp>
        <p:nvSpPr>
          <p:cNvPr id="7" name="灯片编号占位符 6"/>
          <p:cNvSpPr>
            <a:spLocks noGrp="1"/>
          </p:cNvSpPr>
          <p:nvPr>
            <p:ph type="sldNum" sz="quarter" idx="12"/>
            <p:custDataLst>
              <p:tags r:id="rId7"/>
            </p:custDataLst>
          </p:nvPr>
        </p:nvSpPr>
        <p:spPr/>
        <p:txBody>
          <a:bodyPr/>
          <a:lstStyle>
            <a:lvl1pPr>
              <a:lnSpc>
                <a:spcPct val="120000"/>
              </a:lnSpc>
              <a:defRPr/>
            </a:lvl1pPr>
          </a:lstStyle>
          <a:p>
            <a:fld id="{FABC47A4-756D-490B-A52F-7D9E2C9FC05F}"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EFAB543-AC0D-4F76-95C9-A4C11BEC8A4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1EEEDC-7F9A-4D5F-B31A-CC5FFA1603E5}" type="slidenum">
              <a:rPr lang="zh-CN" altLang="en-US" smtClean="0"/>
            </a:fld>
            <a:endParaRPr lang="zh-CN" altLang="en-US"/>
          </a:p>
        </p:txBody>
      </p:sp>
    </p:spTree>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marL="514350" indent="-285750" eaLnBrk="1" fontAlgn="auto" latinLnBrk="0" hangingPunct="1">
              <a:lnSpc>
                <a:spcPct val="130000"/>
              </a:lnSpc>
              <a:buFont typeface="Arial" panose="020B0604020202020204" pitchFamily="34" charset="0"/>
              <a:buChar char="•"/>
              <a:defRPr baseline="0">
                <a:solidFill>
                  <a:schemeClr val="tx1">
                    <a:lumMod val="85000"/>
                    <a:lumOff val="15000"/>
                  </a:schemeClr>
                </a:solidFill>
                <a:latin typeface="Arial" panose="020B0604020202020204" pitchFamily="34" charset="0"/>
                <a:ea typeface="微软雅黑" panose="020B0503020204020204" charset="-122"/>
              </a:defRPr>
            </a:lvl1pPr>
            <a:lvl2pPr marL="971550" indent="-285750" eaLnBrk="1" fontAlgn="auto" latinLnBrk="0" hangingPunct="1">
              <a:lnSpc>
                <a:spcPct val="130000"/>
              </a:lnSpc>
              <a:buFont typeface="Arial" panose="020B0604020202020204" pitchFamily="34" charset="0"/>
              <a:buChar char="•"/>
              <a:defRPr baseline="0">
                <a:solidFill>
                  <a:schemeClr val="tx1">
                    <a:lumMod val="85000"/>
                    <a:lumOff val="15000"/>
                  </a:schemeClr>
                </a:solidFill>
                <a:latin typeface="Arial" panose="020B0604020202020204" pitchFamily="34" charset="0"/>
                <a:ea typeface="微软雅黑" panose="020B0503020204020204" charset="-122"/>
              </a:defRPr>
            </a:lvl2pPr>
            <a:lvl3pPr marL="1428750" indent="-285750" eaLnBrk="1" fontAlgn="auto" latinLnBrk="0" hangingPunct="1">
              <a:lnSpc>
                <a:spcPct val="130000"/>
              </a:lnSpc>
              <a:buFont typeface="Arial" panose="020B0604020202020204" pitchFamily="34" charset="0"/>
              <a:buChar char="•"/>
              <a:defRPr baseline="0">
                <a:solidFill>
                  <a:schemeClr val="tx1">
                    <a:lumMod val="85000"/>
                    <a:lumOff val="15000"/>
                  </a:schemeClr>
                </a:solidFill>
                <a:latin typeface="Arial" panose="020B0604020202020204" pitchFamily="34" charset="0"/>
                <a:ea typeface="微软雅黑" panose="020B0503020204020204" charset="-122"/>
              </a:defRPr>
            </a:lvl3pPr>
            <a:lvl4pPr marL="1885950" indent="-285750" eaLnBrk="1" fontAlgn="auto" latinLnBrk="0" hangingPunct="1">
              <a:lnSpc>
                <a:spcPct val="130000"/>
              </a:lnSpc>
              <a:buFont typeface="Arial" panose="020B0604020202020204" pitchFamily="34" charset="0"/>
              <a:buChar char="•"/>
              <a:defRPr baseline="0">
                <a:solidFill>
                  <a:schemeClr val="tx1">
                    <a:lumMod val="85000"/>
                    <a:lumOff val="15000"/>
                  </a:schemeClr>
                </a:solidFill>
                <a:latin typeface="Arial" panose="020B0604020202020204" pitchFamily="34" charset="0"/>
                <a:ea typeface="微软雅黑" panose="020B0503020204020204" charset="-122"/>
              </a:defRPr>
            </a:lvl4pPr>
            <a:lvl5pPr marL="2343150" indent="-285750" eaLnBrk="1" fontAlgn="auto" latinLnBrk="0" hangingPunct="1">
              <a:lnSpc>
                <a:spcPct val="130000"/>
              </a:lnSpc>
              <a:buFont typeface="Arial" panose="020B0604020202020204" pitchFamily="34" charset="0"/>
              <a:buChar char="•"/>
              <a:defRPr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lvl1pPr>
              <a:lnSpc>
                <a:spcPct val="120000"/>
              </a:lnSpc>
              <a:defRPr/>
            </a:lvl1p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custDataLst>
              <p:tags r:id="rId5"/>
            </p:custDataLst>
          </p:nvPr>
        </p:nvSpPr>
        <p:spPr/>
        <p:txBody>
          <a:bodyPr/>
          <a:lstStyle>
            <a:lvl1pPr>
              <a:lnSpc>
                <a:spcPct val="120000"/>
              </a:lnSpc>
              <a:defRPr/>
            </a:lvl1pPr>
          </a:lstStyle>
          <a:p>
            <a:endParaRPr lang="zh-CN" altLang="en-US">
              <a:solidFill>
                <a:prstClr val="black">
                  <a:tint val="75000"/>
                </a:prstClr>
              </a:solidFill>
            </a:endParaRPr>
          </a:p>
        </p:txBody>
      </p:sp>
      <p:sp>
        <p:nvSpPr>
          <p:cNvPr id="6" name="灯片编号占位符 5"/>
          <p:cNvSpPr>
            <a:spLocks noGrp="1"/>
          </p:cNvSpPr>
          <p:nvPr>
            <p:ph type="sldNum" sz="quarter" idx="12"/>
            <p:custDataLst>
              <p:tags r:id="rId6"/>
            </p:custDataLst>
          </p:nvPr>
        </p:nvSpPr>
        <p:spPr/>
        <p:txBody>
          <a:bodyPr/>
          <a:lstStyle>
            <a:lvl1pPr>
              <a:lnSpc>
                <a:spcPct val="120000"/>
              </a:lnSpc>
              <a:defRPr/>
            </a:lvl1p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custDataLst>
              <p:tags r:id="rId3"/>
            </p:custDataLst>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
        <p:nvSpPr>
          <p:cNvPr id="7" name="内容占位符 6"/>
          <p:cNvSpPr>
            <a:spLocks noGrp="1"/>
          </p:cNvSpPr>
          <p:nvPr>
            <p:ph sz="quarter" idx="13"/>
            <p:custDataLst>
              <p:tags r:id="rId5"/>
            </p:custDataLst>
          </p:nvPr>
        </p:nvSpPr>
        <p:spPr>
          <a:xfrm>
            <a:off x="669930" y="952508"/>
            <a:ext cx="10852237" cy="5388907"/>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1" i="0" u="none" strike="noStrike" kern="1200" cap="none" spc="6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单击此处编辑标题</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custDataLst>
              <p:tags r:id="rId4"/>
            </p:custDataLst>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6EFAB543-AC0D-4F76-95C9-A4C11BEC8A4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1EEEDC-7F9A-4D5F-B31A-CC5FFA1603E5}" type="slidenum">
              <a:rPr lang="zh-CN" altLang="en-US" smtClean="0"/>
            </a:fld>
            <a:endParaRPr lang="zh-CN" altLang="en-US"/>
          </a:p>
        </p:txBody>
      </p:sp>
    </p:spTree>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EFAB543-AC0D-4F76-95C9-A4C11BEC8A4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1EEEDC-7F9A-4D5F-B31A-CC5FFA1603E5}" type="slidenum">
              <a:rPr lang="zh-CN" altLang="en-US" smtClean="0"/>
            </a:fld>
            <a:endParaRPr lang="zh-CN" altLang="en-US"/>
          </a:p>
        </p:txBody>
      </p:sp>
    </p:spTree>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EFAB543-AC0D-4F76-95C9-A4C11BEC8A4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11EEEDC-7F9A-4D5F-B31A-CC5FFA1603E5}" type="slidenum">
              <a:rPr lang="zh-CN" altLang="en-US" smtClean="0"/>
            </a:fld>
            <a:endParaRPr lang="zh-CN" altLang="en-US"/>
          </a:p>
        </p:txBody>
      </p:sp>
    </p:spTree>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EFAB543-AC0D-4F76-95C9-A4C11BEC8A49}"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11EEEDC-7F9A-4D5F-B31A-CC5FFA1603E5}" type="slidenum">
              <a:rPr lang="zh-CN" altLang="en-US" smtClean="0"/>
            </a:fld>
            <a:endParaRPr lang="zh-CN" altLang="en-US"/>
          </a:p>
        </p:txBody>
      </p:sp>
    </p:spTree>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EFAB543-AC0D-4F76-95C9-A4C11BEC8A4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11EEEDC-7F9A-4D5F-B31A-CC5FFA1603E5}" type="slidenum">
              <a:rPr lang="zh-CN" altLang="en-US" smtClean="0"/>
            </a:fld>
            <a:endParaRPr lang="zh-CN" altLang="en-US"/>
          </a:p>
        </p:txBody>
      </p:sp>
    </p:spTree>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6EFAB543-AC0D-4F76-95C9-A4C11BEC8A4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1EEEDC-7F9A-4D5F-B31A-CC5FFA1603E5}" type="slidenum">
              <a:rPr lang="zh-CN" altLang="en-US" smtClean="0"/>
            </a:fld>
            <a:endParaRPr lang="zh-CN" altLang="en-US"/>
          </a:p>
        </p:txBody>
      </p:sp>
    </p:spTree>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6EFAB543-AC0D-4F76-95C9-A4C11BEC8A4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1EEEDC-7F9A-4D5F-B31A-CC5FFA1603E5}" type="slidenum">
              <a:rPr lang="zh-CN" altLang="en-US" smtClean="0"/>
            </a:fld>
            <a:endParaRPr lang="zh-CN" altLang="en-US"/>
          </a:p>
        </p:txBody>
      </p:sp>
    </p:spTree>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8" Type="http://schemas.openxmlformats.org/officeDocument/2006/relationships/theme" Target="../theme/theme2.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FAB543-AC0D-4F76-95C9-A4C11BEC8A4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1EEEDC-7F9A-4D5F-B31A-CC5FFA1603E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879742" y="6349833"/>
            <a:ext cx="2700000" cy="316800"/>
          </a:xfrm>
          <a:prstGeom prst="rect">
            <a:avLst/>
          </a:prstGeom>
        </p:spPr>
        <p:txBody>
          <a:bodyPr vert="horz" lIns="91440" tIns="45720" rIns="91440" bIns="45720" rtlCol="0" anchor="ctr">
            <a:normAutofit/>
          </a:bodyPr>
          <a:lstStyle>
            <a:lvl1pPr algn="l">
              <a:lnSpc>
                <a:spcPct val="120000"/>
              </a:lnSpc>
              <a:defRPr sz="1200">
                <a:solidFill>
                  <a:schemeClr val="tx1">
                    <a:tint val="75000"/>
                  </a:schemeClr>
                </a:solidFill>
              </a:defRPr>
            </a:lvl1pPr>
          </a:lstStyle>
          <a:p>
            <a:fld id="{760FBDFE-C587-4B4C-A407-44438C67B59E}"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3"/>
            <p:custDataLst>
              <p:tags r:id="rId15"/>
            </p:custDataLst>
          </p:nvPr>
        </p:nvSpPr>
        <p:spPr>
          <a:xfrm>
            <a:off x="4116000" y="6349833"/>
            <a:ext cx="3960000" cy="316800"/>
          </a:xfrm>
          <a:prstGeom prst="rect">
            <a:avLst/>
          </a:prstGeom>
        </p:spPr>
        <p:txBody>
          <a:bodyPr vert="horz" lIns="91440" tIns="45720" rIns="91440" bIns="45720" rtlCol="0" anchor="ctr">
            <a:normAutofit/>
          </a:bodyPr>
          <a:lstStyle>
            <a:lvl1pPr algn="ctr">
              <a:lnSpc>
                <a:spcPct val="120000"/>
              </a:lnSpc>
              <a:defRPr sz="1200">
                <a:solidFill>
                  <a:schemeClr val="tx1">
                    <a:tint val="75000"/>
                  </a:schemeClr>
                </a:solidFill>
              </a:defRPr>
            </a:lvl1pPr>
          </a:lstStyle>
          <a:p>
            <a:endParaRPr lang="zh-CN" altLang="en-US" dirty="0">
              <a:solidFill>
                <a:prstClr val="black">
                  <a:tint val="75000"/>
                </a:prstClr>
              </a:solidFill>
            </a:endParaRPr>
          </a:p>
        </p:txBody>
      </p:sp>
      <p:sp>
        <p:nvSpPr>
          <p:cNvPr id="6" name="灯片编号占位符 5"/>
          <p:cNvSpPr>
            <a:spLocks noGrp="1"/>
          </p:cNvSpPr>
          <p:nvPr>
            <p:ph type="sldNum" sz="quarter" idx="4"/>
            <p:custDataLst>
              <p:tags r:id="rId16"/>
            </p:custDataLst>
          </p:nvPr>
        </p:nvSpPr>
        <p:spPr>
          <a:xfrm>
            <a:off x="8610600" y="6349833"/>
            <a:ext cx="2700000" cy="316800"/>
          </a:xfrm>
          <a:prstGeom prst="rect">
            <a:avLst/>
          </a:prstGeom>
        </p:spPr>
        <p:txBody>
          <a:bodyPr vert="horz" lIns="91440" tIns="45720" rIns="91440" bIns="45720" rtlCol="0" anchor="ctr">
            <a:normAutofit/>
          </a:bodyPr>
          <a:lstStyle>
            <a:lvl1pPr algn="r">
              <a:lnSpc>
                <a:spcPct val="120000"/>
              </a:lnSpc>
              <a:defRPr sz="1200">
                <a:solidFill>
                  <a:schemeClr val="tx1">
                    <a:tint val="75000"/>
                  </a:schemeClr>
                </a:solidFill>
              </a:defRPr>
            </a:lvl1pPr>
          </a:lstStyle>
          <a:p>
            <a:fld id="{49AE70B2-8BF9-45C0-BB95-33D1B9D3A854}" type="slidenum">
              <a:rPr lang="zh-CN" altLang="en-US" smtClean="0">
                <a:solidFill>
                  <a:prstClr val="black">
                    <a:tint val="75000"/>
                  </a:prstClr>
                </a:solidFill>
              </a:rPr>
            </a:fld>
            <a:endParaRPr lang="zh-CN" altLang="en-US" dirty="0">
              <a:solidFill>
                <a:prstClr val="black">
                  <a:tint val="75000"/>
                </a:prstClr>
              </a:solidFill>
            </a:endParaRPr>
          </a:p>
        </p:txBody>
      </p:sp>
      <p:sp>
        <p:nvSpPr>
          <p:cNvPr id="7" name="KSO_TEMPLATE" hidden="1"/>
          <p:cNvSpPr/>
          <p:nvPr userDrawn="1">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9" Type="http://schemas.openxmlformats.org/officeDocument/2006/relationships/tags" Target="../tags/tag70.xml"/><Relationship Id="rId8" Type="http://schemas.openxmlformats.org/officeDocument/2006/relationships/tags" Target="../tags/tag69.xml"/><Relationship Id="rId7" Type="http://schemas.openxmlformats.org/officeDocument/2006/relationships/tags" Target="../tags/tag68.xml"/><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5" Type="http://schemas.openxmlformats.org/officeDocument/2006/relationships/notesSlide" Target="../notesSlides/notesSlide3.xml"/><Relationship Id="rId14" Type="http://schemas.openxmlformats.org/officeDocument/2006/relationships/slideLayout" Target="../slideLayouts/slideLayout18.xml"/><Relationship Id="rId13" Type="http://schemas.openxmlformats.org/officeDocument/2006/relationships/tags" Target="../tags/tag73.xml"/><Relationship Id="rId12" Type="http://schemas.openxmlformats.org/officeDocument/2006/relationships/image" Target="../media/image2.jpeg"/><Relationship Id="rId11" Type="http://schemas.openxmlformats.org/officeDocument/2006/relationships/tags" Target="../tags/tag72.xml"/><Relationship Id="rId10" Type="http://schemas.openxmlformats.org/officeDocument/2006/relationships/tags" Target="../tags/tag71.xml"/><Relationship Id="rId1" Type="http://schemas.openxmlformats.org/officeDocument/2006/relationships/tags" Target="../tags/tag6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7"/>
          <p:cNvSpPr/>
          <p:nvPr/>
        </p:nvSpPr>
        <p:spPr>
          <a:xfrm>
            <a:off x="-7778752" y="-4444076"/>
            <a:ext cx="14611354" cy="14611352"/>
          </a:xfrm>
          <a:custGeom>
            <a:avLst/>
            <a:gdLst>
              <a:gd name="connsiteX0" fmla="*/ 8010525 w 16021050"/>
              <a:gd name="connsiteY0" fmla="*/ 1676399 h 16021049"/>
              <a:gd name="connsiteX1" fmla="*/ 1676400 w 16021050"/>
              <a:gd name="connsiteY1" fmla="*/ 8010524 h 16021049"/>
              <a:gd name="connsiteX2" fmla="*/ 8010525 w 16021050"/>
              <a:gd name="connsiteY2" fmla="*/ 14344649 h 16021049"/>
              <a:gd name="connsiteX3" fmla="*/ 14344650 w 16021050"/>
              <a:gd name="connsiteY3" fmla="*/ 8010524 h 16021049"/>
              <a:gd name="connsiteX4" fmla="*/ 8010525 w 16021050"/>
              <a:gd name="connsiteY4" fmla="*/ 1676399 h 16021049"/>
              <a:gd name="connsiteX5" fmla="*/ 8010525 w 16021050"/>
              <a:gd name="connsiteY5" fmla="*/ 0 h 16021049"/>
              <a:gd name="connsiteX6" fmla="*/ 16021050 w 16021050"/>
              <a:gd name="connsiteY6" fmla="*/ 8010524 h 16021049"/>
              <a:gd name="connsiteX7" fmla="*/ 8010525 w 16021050"/>
              <a:gd name="connsiteY7" fmla="*/ 16021049 h 16021049"/>
              <a:gd name="connsiteX8" fmla="*/ 0 w 16021050"/>
              <a:gd name="connsiteY8" fmla="*/ 8010524 h 16021049"/>
              <a:gd name="connsiteX9" fmla="*/ 8010525 w 16021050"/>
              <a:gd name="connsiteY9" fmla="*/ 0 h 1602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21050" h="16021049">
                <a:moveTo>
                  <a:pt x="8010525" y="1676399"/>
                </a:moveTo>
                <a:cubicBezTo>
                  <a:pt x="4512284" y="1676399"/>
                  <a:pt x="1676400" y="4512283"/>
                  <a:pt x="1676400" y="8010524"/>
                </a:cubicBezTo>
                <a:cubicBezTo>
                  <a:pt x="1676400" y="11508765"/>
                  <a:pt x="4512284" y="14344649"/>
                  <a:pt x="8010525" y="14344649"/>
                </a:cubicBezTo>
                <a:cubicBezTo>
                  <a:pt x="11508766" y="14344649"/>
                  <a:pt x="14344650" y="11508765"/>
                  <a:pt x="14344650" y="8010524"/>
                </a:cubicBezTo>
                <a:cubicBezTo>
                  <a:pt x="14344650" y="4512283"/>
                  <a:pt x="11508766" y="1676399"/>
                  <a:pt x="8010525" y="1676399"/>
                </a:cubicBezTo>
                <a:close/>
                <a:moveTo>
                  <a:pt x="8010525" y="0"/>
                </a:moveTo>
                <a:cubicBezTo>
                  <a:pt x="12434616" y="0"/>
                  <a:pt x="16021050" y="3586433"/>
                  <a:pt x="16021050" y="8010524"/>
                </a:cubicBezTo>
                <a:cubicBezTo>
                  <a:pt x="16021050" y="12434615"/>
                  <a:pt x="12434616" y="16021049"/>
                  <a:pt x="8010525" y="16021049"/>
                </a:cubicBezTo>
                <a:cubicBezTo>
                  <a:pt x="3586434" y="16021049"/>
                  <a:pt x="0" y="12434615"/>
                  <a:pt x="0" y="8010524"/>
                </a:cubicBezTo>
                <a:cubicBezTo>
                  <a:pt x="0" y="3586433"/>
                  <a:pt x="3586434" y="0"/>
                  <a:pt x="8010525" y="0"/>
                </a:cubicBezTo>
                <a:close/>
              </a:path>
            </a:pathLst>
          </a:custGeom>
          <a:solidFill>
            <a:srgbClr val="B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9" name="椭圆 238"/>
          <p:cNvSpPr/>
          <p:nvPr/>
        </p:nvSpPr>
        <p:spPr>
          <a:xfrm>
            <a:off x="5334182" y="2130538"/>
            <a:ext cx="1485648" cy="1485648"/>
          </a:xfrm>
          <a:prstGeom prst="ellipse">
            <a:avLst/>
          </a:prstGeom>
          <a:solidFill>
            <a:schemeClr val="bg1"/>
          </a:solidFill>
          <a:ln>
            <a:noFill/>
          </a:ln>
          <a:effectLst>
            <a:outerShdw blurRad="317500" dist="101600" dir="90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3449955" y="4236085"/>
            <a:ext cx="8356600" cy="1720215"/>
          </a:xfrm>
          <a:prstGeom prst="rect">
            <a:avLst/>
          </a:prstGeom>
          <a:noFill/>
        </p:spPr>
        <p:txBody>
          <a:bodyPr wrap="square" lIns="0" tIns="0" rIns="0" bIns="0" rtlCol="0" anchor="ctr" anchorCtr="0">
            <a:noAutofit/>
          </a:bodyPr>
          <a:lstStyle/>
          <a:p>
            <a:r>
              <a:rPr lang="zh-CN" altLang="en-US" sz="4800" spc="-300" dirty="0">
                <a:solidFill>
                  <a:schemeClr val="bg2">
                    <a:lumMod val="50000"/>
                  </a:schemeClr>
                </a:solidFill>
                <a:latin typeface="BankGothic Md BT" panose="020B0807020203060204" pitchFamily="34" charset="0"/>
                <a:ea typeface="supercar" panose="00000400000000000000" pitchFamily="2" charset="-122"/>
              </a:rPr>
              <a:t>Anomaly Detection in Networks </a:t>
            </a:r>
            <a:r>
              <a:rPr lang="en-US" altLang="zh-CN" sz="4800" spc="-300" dirty="0">
                <a:solidFill>
                  <a:schemeClr val="bg2">
                    <a:lumMod val="50000"/>
                  </a:schemeClr>
                </a:solidFill>
                <a:latin typeface="BankGothic Md BT" panose="020B0807020203060204" pitchFamily="34" charset="0"/>
                <a:ea typeface="supercar" panose="00000400000000000000" pitchFamily="2" charset="-122"/>
              </a:rPr>
              <a:t>by </a:t>
            </a:r>
            <a:r>
              <a:rPr lang="zh-CN" altLang="en-US" sz="4800" spc="-300" dirty="0">
                <a:solidFill>
                  <a:schemeClr val="bg2">
                    <a:lumMod val="50000"/>
                  </a:schemeClr>
                </a:solidFill>
                <a:latin typeface="BankGothic Md BT" panose="020B0807020203060204" pitchFamily="34" charset="0"/>
                <a:ea typeface="supercar" panose="00000400000000000000" pitchFamily="2" charset="-122"/>
              </a:rPr>
              <a:t>Using Machine Learning</a:t>
            </a:r>
            <a:endParaRPr lang="zh-CN" altLang="en-US" sz="4800" spc="-300" dirty="0">
              <a:solidFill>
                <a:schemeClr val="bg2">
                  <a:lumMod val="50000"/>
                </a:schemeClr>
              </a:solidFill>
              <a:latin typeface="BankGothic Md BT" panose="020B0807020203060204" pitchFamily="34" charset="0"/>
              <a:ea typeface="supercar" panose="00000400000000000000" pitchFamily="2" charset="-122"/>
            </a:endParaRPr>
          </a:p>
          <a:p>
            <a:r>
              <a:rPr lang="en-US" altLang="zh-CN" sz="4800" spc="-300" dirty="0">
                <a:solidFill>
                  <a:schemeClr val="bg2">
                    <a:lumMod val="50000"/>
                  </a:schemeClr>
                </a:solidFill>
                <a:latin typeface="BankGothic Md BT" panose="020B0807020203060204" pitchFamily="34" charset="0"/>
                <a:ea typeface="supercar" panose="00000400000000000000" pitchFamily="2" charset="-122"/>
              </a:rPr>
              <a:t>                </a:t>
            </a:r>
            <a:endParaRPr lang="en-US" altLang="zh-CN" sz="4800" spc="-300" dirty="0">
              <a:solidFill>
                <a:schemeClr val="bg2">
                  <a:lumMod val="50000"/>
                </a:schemeClr>
              </a:solidFill>
              <a:latin typeface="BankGothic Md BT" panose="020B0807020203060204" pitchFamily="34" charset="0"/>
              <a:ea typeface="supercar" panose="00000400000000000000" pitchFamily="2" charset="-122"/>
            </a:endParaRPr>
          </a:p>
          <a:p>
            <a:r>
              <a:rPr lang="en-US" altLang="zh-CN" sz="4800" spc="-300" dirty="0">
                <a:solidFill>
                  <a:schemeClr val="bg2">
                    <a:lumMod val="50000"/>
                  </a:schemeClr>
                </a:solidFill>
                <a:latin typeface="BankGothic Md BT" panose="020B0807020203060204" pitchFamily="34" charset="0"/>
                <a:ea typeface="supercar" panose="00000400000000000000" pitchFamily="2" charset="-122"/>
              </a:rPr>
              <a:t>                   Yangxuan Wu</a:t>
            </a:r>
            <a:endParaRPr lang="en-US" altLang="zh-CN" sz="4800" spc="-300" dirty="0">
              <a:solidFill>
                <a:schemeClr val="bg2">
                  <a:lumMod val="50000"/>
                </a:schemeClr>
              </a:solidFill>
              <a:latin typeface="BankGothic Md BT" panose="020B0807020203060204" pitchFamily="34" charset="0"/>
              <a:ea typeface="supercar" panose="00000400000000000000" pitchFamily="2" charset="-122"/>
            </a:endParaRPr>
          </a:p>
        </p:txBody>
      </p:sp>
      <p:sp>
        <p:nvSpPr>
          <p:cNvPr id="11" name="Rectangle 23"/>
          <p:cNvSpPr/>
          <p:nvPr/>
        </p:nvSpPr>
        <p:spPr>
          <a:xfrm>
            <a:off x="4583730" y="5864564"/>
            <a:ext cx="5611315" cy="477895"/>
          </a:xfrm>
          <a:prstGeom prst="rect">
            <a:avLst/>
          </a:prstGeom>
        </p:spPr>
        <p:txBody>
          <a:bodyPr wrap="square" lIns="0" tIns="0" rIns="0" bIns="0">
            <a:noAutofit/>
          </a:bodyPr>
          <a:lstStyle/>
          <a:p>
            <a:pPr>
              <a:lnSpc>
                <a:spcPts val="1700"/>
              </a:lnSpc>
            </a:pPr>
            <a:r>
              <a:rPr lang="en-US" sz="1200" dirty="0">
                <a:solidFill>
                  <a:schemeClr val="bg2">
                    <a:lumMod val="50000"/>
                  </a:schemeClr>
                </a:solidFill>
                <a:latin typeface="AvantGarde Bk BT" panose="020B0402020202020204" pitchFamily="34" charset="0"/>
                <a:ea typeface="Roboto Thin" charset="0"/>
                <a:cs typeface="Roboto Thin" charset="0"/>
              </a:rPr>
              <a:t>            </a:t>
            </a:r>
            <a:endParaRPr lang="en-US" altLang="zh-CN" sz="1200" dirty="0">
              <a:solidFill>
                <a:schemeClr val="bg2">
                  <a:lumMod val="50000"/>
                </a:schemeClr>
              </a:solidFill>
              <a:latin typeface="AvantGarde Bk BT" panose="020B0402020202020204" pitchFamily="34" charset="0"/>
              <a:ea typeface="Roboto Thin" charset="0"/>
              <a:cs typeface="Roboto Thin" charset="0"/>
            </a:endParaRPr>
          </a:p>
        </p:txBody>
      </p:sp>
      <p:sp>
        <p:nvSpPr>
          <p:cNvPr id="12" name="文本框 11"/>
          <p:cNvSpPr txBox="1"/>
          <p:nvPr/>
        </p:nvSpPr>
        <p:spPr>
          <a:xfrm>
            <a:off x="1600202" y="2488638"/>
            <a:ext cx="5219700" cy="769834"/>
          </a:xfrm>
          <a:prstGeom prst="rect">
            <a:avLst/>
          </a:prstGeom>
          <a:noFill/>
        </p:spPr>
        <p:txBody>
          <a:bodyPr wrap="square" lIns="0" tIns="0" rIns="0" bIns="0" rtlCol="0" anchor="ctr">
            <a:noAutofit/>
          </a:bodyPr>
          <a:lstStyle/>
          <a:p>
            <a:r>
              <a:rPr lang="en-US" altLang="zh-CN" sz="6000" spc="-150" dirty="0">
                <a:solidFill>
                  <a:srgbClr val="B2DDE4"/>
                </a:solidFill>
                <a:latin typeface="BankGothic Md BT" panose="020B0807020203060204" pitchFamily="34" charset="0"/>
                <a:ea typeface="supercar" panose="00000400000000000000" pitchFamily="2" charset="-122"/>
              </a:rPr>
              <a:t>2   0   2   0 </a:t>
            </a:r>
            <a:r>
              <a:rPr lang="en-US" altLang="zh-CN" sz="6000" spc="-150" dirty="0">
                <a:solidFill>
                  <a:schemeClr val="bg2">
                    <a:lumMod val="50000"/>
                  </a:schemeClr>
                </a:solidFill>
                <a:latin typeface="BankGothic Md BT" panose="020B0807020203060204" pitchFamily="34" charset="0"/>
                <a:ea typeface="supercar" panose="00000400000000000000" pitchFamily="2" charset="-122"/>
              </a:rPr>
              <a:t>  </a:t>
            </a:r>
            <a:endParaRPr lang="zh-CN" altLang="en-US" sz="6000" spc="-150" dirty="0">
              <a:solidFill>
                <a:srgbClr val="B2DDE4"/>
              </a:solidFill>
              <a:latin typeface="BankGothic Md BT" panose="020B0807020203060204" pitchFamily="34" charset="0"/>
              <a:ea typeface="supercar" panose="00000400000000000000" pitchFamily="2" charset="-122"/>
            </a:endParaRPr>
          </a:p>
        </p:txBody>
      </p:sp>
      <p:pic>
        <p:nvPicPr>
          <p:cNvPr id="7" name="纯音乐 - 科技感音乐 - 纯音乐版">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9094589" y="-1372108"/>
            <a:ext cx="609600" cy="609600"/>
          </a:xfrm>
          <a:prstGeom prst="rect">
            <a:avLst/>
          </a:prstGeom>
        </p:spPr>
      </p:pic>
      <p:sp>
        <p:nvSpPr>
          <p:cNvPr id="3" name="文本框 2"/>
          <p:cNvSpPr txBox="1"/>
          <p:nvPr/>
        </p:nvSpPr>
        <p:spPr>
          <a:xfrm>
            <a:off x="5478145" y="2257425"/>
            <a:ext cx="1198245" cy="860425"/>
          </a:xfrm>
          <a:prstGeom prst="rect">
            <a:avLst/>
          </a:prstGeom>
          <a:noFill/>
        </p:spPr>
        <p:txBody>
          <a:bodyPr wrap="square" rtlCol="0">
            <a:spAutoFit/>
          </a:bodyPr>
          <a:p>
            <a:pPr algn="ctr"/>
            <a:r>
              <a:rPr lang="en-US" altLang="zh-CN" spc="-150" dirty="0">
                <a:solidFill>
                  <a:schemeClr val="accent4">
                    <a:lumMod val="60000"/>
                    <a:lumOff val="40000"/>
                  </a:schemeClr>
                </a:solidFill>
                <a:latin typeface="BankGothic Md BT" panose="020B0807020203060204" pitchFamily="34" charset="0"/>
                <a:ea typeface="supercar" panose="00000400000000000000" pitchFamily="2" charset="-122"/>
                <a:sym typeface="+mn-ea"/>
              </a:rPr>
              <a:t>         </a:t>
            </a:r>
            <a:r>
              <a:rPr lang="en-US" altLang="zh-CN" sz="3200" spc="-150" dirty="0">
                <a:solidFill>
                  <a:schemeClr val="accent4">
                    <a:lumMod val="60000"/>
                    <a:lumOff val="40000"/>
                  </a:schemeClr>
                </a:solidFill>
                <a:latin typeface="BankGothic Md BT" panose="020B0807020203060204" pitchFamily="34" charset="0"/>
                <a:ea typeface="supercar" panose="00000400000000000000" pitchFamily="2" charset="-122"/>
                <a:sym typeface="+mn-ea"/>
              </a:rPr>
              <a:t>FALL</a:t>
            </a:r>
            <a:r>
              <a:rPr lang="en-US" altLang="zh-CN" sz="3200" spc="-150" dirty="0">
                <a:solidFill>
                  <a:srgbClr val="B2DDE4"/>
                </a:solidFill>
                <a:latin typeface="BankGothic Md BT" panose="020B0807020203060204" pitchFamily="34" charset="0"/>
                <a:ea typeface="supercar" panose="00000400000000000000" pitchFamily="2" charset="-122"/>
                <a:sym typeface="+mn-ea"/>
              </a:rPr>
              <a:t> </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8"/>
                                        </p:tgtEl>
                                        <p:attrNameLst>
                                          <p:attrName>style.visibility</p:attrName>
                                        </p:attrNameLst>
                                      </p:cBhvr>
                                      <p:to>
                                        <p:strVal val="visible"/>
                                      </p:to>
                                    </p:set>
                                  </p:childTnLst>
                                </p:cTn>
                              </p:par>
                            </p:childTnLst>
                          </p:cTn>
                        </p:par>
                        <p:par>
                          <p:cTn id="10" fill="hold">
                            <p:stCondLst>
                              <p:cond delay="0"/>
                            </p:stCondLst>
                            <p:childTnLst>
                              <p:par>
                                <p:cTn id="11" presetID="63" presetClass="path" presetSubtype="0" accel="50000" decel="50000" fill="hold" grpId="1" nodeType="afterEffect">
                                  <p:stCondLst>
                                    <p:cond delay="0"/>
                                  </p:stCondLst>
                                  <p:childTnLst>
                                    <p:animMotion origin="layout" path="M 0.12501 -1.48148E-6 L 0.63437 -1.48148E-6 " pathEditMode="relative" rAng="0" ptsTypes="AA">
                                      <p:cBhvr>
                                        <p:cTn id="12" dur="1500" spd="-100000" fill="hold"/>
                                        <p:tgtEl>
                                          <p:spTgt spid="239"/>
                                        </p:tgtEl>
                                        <p:attrNameLst>
                                          <p:attrName>ppt_x</p:attrName>
                                          <p:attrName>ppt_y</p:attrName>
                                        </p:attrNameLst>
                                      </p:cBhvr>
                                      <p:rCtr x="25547" y="0"/>
                                    </p:animMotion>
                                  </p:childTnLst>
                                </p:cTn>
                              </p:par>
                            </p:childTnLst>
                          </p:cTn>
                        </p:par>
                        <p:par>
                          <p:cTn id="13" fill="hold">
                            <p:stCondLst>
                              <p:cond delay="1500"/>
                            </p:stCondLst>
                            <p:childTnLst>
                              <p:par>
                                <p:cTn id="14" presetID="63" presetClass="path" presetSubtype="0" accel="50000" decel="50000" fill="hold" grpId="0" nodeType="afterEffect">
                                  <p:stCondLst>
                                    <p:cond delay="0"/>
                                  </p:stCondLst>
                                  <p:childTnLst>
                                    <p:animMotion origin="layout" path="M 2.5E-6 -1.48148E-6 L 0.125 -1.48148E-6 " pathEditMode="relative" rAng="0" ptsTypes="AA">
                                      <p:cBhvr>
                                        <p:cTn id="15" dur="1500" spd="-100000" fill="hold"/>
                                        <p:tgtEl>
                                          <p:spTgt spid="239"/>
                                        </p:tgtEl>
                                        <p:attrNameLst>
                                          <p:attrName>ppt_x</p:attrName>
                                          <p:attrName>ppt_y</p:attrName>
                                        </p:attrNameLst>
                                      </p:cBhvr>
                                      <p:rCtr x="6250" y="0"/>
                                    </p:animMotion>
                                  </p:childTnLst>
                                </p:cTn>
                              </p:par>
                              <p:par>
                                <p:cTn id="16" presetID="63" presetClass="path" presetSubtype="0" accel="50000" decel="50000" autoRev="1" fill="hold" grpId="1" nodeType="withEffect">
                                  <p:stCondLst>
                                    <p:cond delay="0"/>
                                  </p:stCondLst>
                                  <p:childTnLst>
                                    <p:animMotion origin="layout" path="M 4.16667E-7 4.81481E-6 L -0.1263 4.81481E-6 " pathEditMode="relative" rAng="0" ptsTypes="AA">
                                      <p:cBhvr>
                                        <p:cTn id="17" dur="1500" fill="hold"/>
                                        <p:tgtEl>
                                          <p:spTgt spid="8"/>
                                        </p:tgtEl>
                                        <p:attrNameLst>
                                          <p:attrName>ppt_x</p:attrName>
                                          <p:attrName>ppt_y</p:attrName>
                                        </p:attrNameLst>
                                      </p:cBhvr>
                                      <p:rCtr x="-6315" y="0"/>
                                    </p:animMotion>
                                  </p:childTnLst>
                                </p:cTn>
                              </p:par>
                            </p:childTnLst>
                          </p:cTn>
                        </p:par>
                        <p:par>
                          <p:cTn id="18" fill="hold">
                            <p:stCondLst>
                              <p:cond delay="3000"/>
                            </p:stCondLst>
                            <p:childTnLst>
                              <p:par>
                                <p:cTn id="19" presetID="1" presetClass="entr" presetSubtype="0" fill="hold" grpId="0" nodeType="after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2" presetClass="entr" presetSubtype="2"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1+#ppt_w/2"/>
                                          </p:val>
                                        </p:tav>
                                        <p:tav tm="100000">
                                          <p:val>
                                            <p:strVal val="#ppt_x"/>
                                          </p:val>
                                        </p:tav>
                                      </p:tavLst>
                                    </p:anim>
                                    <p:anim calcmode="lin" valueType="num">
                                      <p:cBhvr additive="base">
                                        <p:cTn id="24" dur="500" fill="hold"/>
                                        <p:tgtEl>
                                          <p:spTgt spid="10"/>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1+#ppt_w/2"/>
                                          </p:val>
                                        </p:tav>
                                        <p:tav tm="100000">
                                          <p:val>
                                            <p:strVal val="#ppt_x"/>
                                          </p:val>
                                        </p:tav>
                                      </p:tavLst>
                                    </p:anim>
                                    <p:anim calcmode="lin" valueType="num">
                                      <p:cBhvr additive="base">
                                        <p:cTn id="2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9" repeatCount="indefinite" fill="remove" display="0">
                  <p:stCondLst>
                    <p:cond delay="indefinite"/>
                  </p:stCondLst>
                  <p:endCondLst>
                    <p:cond evt="onStopAudio" delay="0">
                      <p:tgtEl>
                        <p:sldTgt/>
                      </p:tgtEl>
                    </p:cond>
                  </p:endCondLst>
                </p:cTn>
                <p:tgtEl>
                  <p:spTgt spid="7"/>
                </p:tgtEl>
              </p:cMediaNode>
            </p:audio>
          </p:childTnLst>
        </p:cTn>
      </p:par>
    </p:tnLst>
    <p:bldLst>
      <p:bldP spid="8" grpId="0" bldLvl="0" animBg="1"/>
      <p:bldP spid="8" grpId="1" bldLvl="0" animBg="1"/>
      <p:bldP spid="239" grpId="0" animBg="1"/>
      <p:bldP spid="239" grpId="1" animBg="1"/>
      <p:bldP spid="10" grpId="0"/>
      <p:bldP spid="11"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1326515" y="503555"/>
            <a:ext cx="10560050" cy="718820"/>
          </a:xfrm>
          <a:prstGeom prst="rect">
            <a:avLst/>
          </a:prstGeom>
          <a:noFill/>
        </p:spPr>
        <p:txBody>
          <a:bodyPr wrap="square" lIns="0" tIns="0" rIns="0" bIns="0" rtlCol="0" anchor="ctr" anchorCtr="0">
            <a:noAutofit/>
          </a:bodyPr>
          <a:lstStyle/>
          <a:p>
            <a:pPr algn="l">
              <a:buClrTx/>
              <a:buSzTx/>
              <a:buFontTx/>
            </a:pPr>
            <a:r>
              <a:rPr lang="en-US" altLang="zh-CN"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Data processing - </a:t>
            </a:r>
            <a:r>
              <a:rPr lang="en-US" sz="3200" dirty="0">
                <a:solidFill>
                  <a:srgbClr val="767171"/>
                </a:solidFill>
                <a:latin typeface="AvantGarde Bk BT" panose="020B0402020202020204" pitchFamily="34" charset="0"/>
                <a:ea typeface="Roboto Thin" charset="0"/>
                <a:cs typeface="Roboto Thin" charset="0"/>
                <a:sym typeface="Arial" panose="020B0604020202020204" pitchFamily="34" charset="0"/>
              </a:rPr>
              <a:t>Feature Selection</a:t>
            </a:r>
            <a:endParaRPr lang="en-US" altLang="zh-CN" sz="3200" dirty="0">
              <a:solidFill>
                <a:schemeClr val="bg2">
                  <a:lumMod val="50000"/>
                </a:schemeClr>
              </a:solidFill>
              <a:latin typeface="Agency FB" panose="020B0503020202020204" pitchFamily="34" charset="0"/>
              <a:ea typeface="supercar" panose="00000400000000000000" pitchFamily="2" charset="-122"/>
            </a:endParaRPr>
          </a:p>
        </p:txBody>
      </p:sp>
      <p:sp>
        <p:nvSpPr>
          <p:cNvPr id="25" name="椭圆 24"/>
          <p:cNvSpPr/>
          <p:nvPr/>
        </p:nvSpPr>
        <p:spPr>
          <a:xfrm>
            <a:off x="392140" y="336549"/>
            <a:ext cx="736600" cy="736600"/>
          </a:xfrm>
          <a:prstGeom prst="ellipse">
            <a:avLst/>
          </a:prstGeom>
          <a:noFill/>
          <a:ln w="19050">
            <a:solidFill>
              <a:srgbClr val="B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760440" y="806447"/>
            <a:ext cx="293659" cy="415786"/>
          </a:xfrm>
          <a:prstGeom prst="rect">
            <a:avLst/>
          </a:prstGeom>
          <a:noFill/>
        </p:spPr>
        <p:txBody>
          <a:bodyPr wrap="none" lIns="0" tIns="0" rIns="0" bIns="0" rtlCol="0" anchor="ctr" anchorCtr="1">
            <a:noAutofit/>
          </a:bodyPr>
          <a:lstStyle/>
          <a:p>
            <a:r>
              <a:rPr lang="en-US" altLang="zh-CN" sz="4400" dirty="0">
                <a:solidFill>
                  <a:srgbClr val="767171"/>
                </a:solidFill>
                <a:latin typeface="AvantGarde Bk BT" panose="020B0402020202020204" pitchFamily="34" charset="0"/>
                <a:ea typeface="DotumChe" panose="020B0609000101010101" pitchFamily="49" charset="-127"/>
              </a:rPr>
              <a:t>5.3</a:t>
            </a:r>
            <a:endParaRPr lang="en-US" altLang="zh-CN" sz="4400" dirty="0">
              <a:solidFill>
                <a:srgbClr val="767171"/>
              </a:solidFill>
              <a:latin typeface="AvantGarde Bk BT" panose="020B0402020202020204" pitchFamily="34" charset="0"/>
              <a:ea typeface="DotumChe" panose="020B0609000101010101" pitchFamily="49" charset="-127"/>
            </a:endParaRPr>
          </a:p>
        </p:txBody>
      </p:sp>
      <p:sp>
        <p:nvSpPr>
          <p:cNvPr id="2" name="文本框 1"/>
          <p:cNvSpPr txBox="1"/>
          <p:nvPr/>
        </p:nvSpPr>
        <p:spPr>
          <a:xfrm>
            <a:off x="1054100" y="1290320"/>
            <a:ext cx="10363200" cy="5631180"/>
          </a:xfrm>
          <a:prstGeom prst="rect">
            <a:avLst/>
          </a:prstGeom>
          <a:noFill/>
        </p:spPr>
        <p:txBody>
          <a:bodyPr wrap="square" rtlCol="0">
            <a:spAutoFit/>
          </a:bodyPr>
          <a:p>
            <a:pPr>
              <a:lnSpc>
                <a:spcPct val="100000"/>
              </a:lnSpc>
            </a:pPr>
            <a:r>
              <a:rPr lang="zh-CN" altLang="en-US"/>
              <a:t>Feature lists are used to evaluate the features in the dataset to determine which features are important for defining which attacks.</a:t>
            </a:r>
            <a:endParaRPr lang="zh-CN" altLang="en-US"/>
          </a:p>
          <a:p>
            <a:pPr>
              <a:lnSpc>
                <a:spcPct val="100000"/>
              </a:lnSpc>
            </a:pPr>
            <a:endParaRPr lang="zh-CN" altLang="en-US"/>
          </a:p>
          <a:p>
            <a:pPr marL="742950" lvl="1" indent="-285750">
              <a:lnSpc>
                <a:spcPct val="100000"/>
              </a:lnSpc>
              <a:buFont typeface="Arial" panose="020B0604020202020204" pitchFamily="34" charset="0"/>
              <a:buChar char="•"/>
            </a:pPr>
            <a:r>
              <a:rPr lang="zh-CN" altLang="en-US">
                <a:solidFill>
                  <a:schemeClr val="tx1"/>
                </a:solidFill>
              </a:rPr>
              <a:t>According to Attack Types</a:t>
            </a:r>
            <a:r>
              <a:rPr lang="en-US" altLang="zh-CN">
                <a:solidFill>
                  <a:schemeClr val="tx1"/>
                </a:solidFill>
              </a:rPr>
              <a:t>: </a:t>
            </a:r>
            <a:r>
              <a:rPr>
                <a:solidFill>
                  <a:schemeClr val="tx1"/>
                </a:solidFill>
              </a:rPr>
              <a:t>To perform this calculation, a special file needs to be created for each attack, isolated from the others. This file contains the entire stream that has been identified as an attack and the stream that has been identified as a randomly selected "benign" stream (30% attack, 70% benign). The random forest regression factor class of Sklearn [58] is used to calculate the importance weight of features. This algorithm creates a decision forest. In this decision forest, each feature is assigned an important weight according to how useful they are in the construction of the decision tree. After the process is completed, these importance weights of features are compared and ranked [60]. The sum of the importance weights of all attributes is the total importance weight of the decision tree. The importance of any feature in the decision tree can be obtained by comparing its score with that of the entire tree. (In this case, eliminating misleading features such as IP addresses, port Numbers, timestamps, etc., when selecting the attribute importance of the attack (attackers often deliberately avoid using known ports to evade tracking, and it is more effective to define attacks using more generic, immutable attributes)</a:t>
            </a:r>
            <a:r>
              <a:rPr lang="en-US">
                <a:solidFill>
                  <a:schemeClr val="tx1"/>
                </a:solidFill>
              </a:rPr>
              <a:t>.</a:t>
            </a:r>
            <a:endParaRPr>
              <a:solidFill>
                <a:schemeClr val="tx1"/>
              </a:solidFill>
            </a:endParaRPr>
          </a:p>
          <a:p>
            <a:pPr marL="742950" lvl="1" indent="-285750">
              <a:lnSpc>
                <a:spcPct val="100000"/>
              </a:lnSpc>
              <a:buFont typeface="Arial" panose="020B0604020202020204" pitchFamily="34" charset="0"/>
              <a:buChar char="•"/>
            </a:pPr>
            <a:endParaRPr lang="en-US" altLang="zh-CN">
              <a:solidFill>
                <a:schemeClr val="tx1"/>
              </a:solidFill>
            </a:endParaRPr>
          </a:p>
          <a:p>
            <a:pPr marL="742950" lvl="1" indent="-285750">
              <a:lnSpc>
                <a:spcPct val="100000"/>
              </a:lnSpc>
              <a:buFont typeface="Arial" panose="020B0604020202020204" pitchFamily="34" charset="0"/>
              <a:buChar char="•"/>
            </a:pPr>
            <a:r>
              <a:rPr lang="en-US" altLang="zh-CN">
                <a:solidFill>
                  <a:schemeClr val="tx1"/>
                </a:solidFill>
              </a:rPr>
              <a:t>According to Attack or Benign: This method is to conduct random forest regression operation on the whole data set and collect all attack types under a label. Attack. Therefore, the data in this file contains only attack and harmless tags.</a:t>
            </a:r>
            <a:endParaRPr lang="en-US" altLang="zh-CN">
              <a:solidFill>
                <a:schemeClr val="tx1"/>
              </a:solidFill>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par>
                          <p:cTn id="8" fill="hold">
                            <p:stCondLst>
                              <p:cond delay="500"/>
                            </p:stCondLst>
                            <p:childTnLst>
                              <p:par>
                                <p:cTn id="9" presetID="53" presetClass="entr" presetSubtype="16" fill="hold" grpId="1" nodeType="after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p:cTn id="11" dur="500" fill="hold"/>
                                        <p:tgtEl>
                                          <p:spTgt spid="25"/>
                                        </p:tgtEl>
                                        <p:attrNameLst>
                                          <p:attrName>ppt_w</p:attrName>
                                        </p:attrNameLst>
                                      </p:cBhvr>
                                      <p:tavLst>
                                        <p:tav tm="0">
                                          <p:val>
                                            <p:fltVal val="0"/>
                                          </p:val>
                                        </p:tav>
                                        <p:tav tm="100000">
                                          <p:val>
                                            <p:strVal val="#ppt_w"/>
                                          </p:val>
                                        </p:tav>
                                      </p:tavLst>
                                    </p:anim>
                                    <p:anim calcmode="lin" valueType="num">
                                      <p:cBhvr>
                                        <p:cTn id="12" dur="500" fill="hold"/>
                                        <p:tgtEl>
                                          <p:spTgt spid="25"/>
                                        </p:tgtEl>
                                        <p:attrNameLst>
                                          <p:attrName>ppt_h</p:attrName>
                                        </p:attrNameLst>
                                      </p:cBhvr>
                                      <p:tavLst>
                                        <p:tav tm="0">
                                          <p:val>
                                            <p:fltVal val="0"/>
                                          </p:val>
                                        </p:tav>
                                        <p:tav tm="100000">
                                          <p:val>
                                            <p:strVal val="#ppt_h"/>
                                          </p:val>
                                        </p:tav>
                                      </p:tavLst>
                                    </p:anim>
                                    <p:animEffect transition="in" filter="fade">
                                      <p:cBhvr>
                                        <p:cTn id="13" dur="500"/>
                                        <p:tgtEl>
                                          <p:spTgt spid="25"/>
                                        </p:tgtEl>
                                      </p:cBhvr>
                                    </p:animEffect>
                                  </p:childTnLst>
                                </p:cTn>
                              </p:par>
                            </p:childTnLst>
                          </p:cTn>
                        </p:par>
                        <p:par>
                          <p:cTn id="14" fill="hold">
                            <p:stCondLst>
                              <p:cond delay="1000"/>
                            </p:stCondLst>
                            <p:childTnLst>
                              <p:par>
                                <p:cTn id="15" presetID="26" presetClass="emph" presetSubtype="0" fill="hold" grpId="2" nodeType="afterEffect">
                                  <p:stCondLst>
                                    <p:cond delay="0"/>
                                  </p:stCondLst>
                                  <p:childTnLst>
                                    <p:animEffect transition="out" filter="fade">
                                      <p:cBhvr>
                                        <p:cTn id="16" dur="500" tmFilter="0, 0; .2, .5; .8, .5; 1, 0"/>
                                        <p:tgtEl>
                                          <p:spTgt spid="25"/>
                                        </p:tgtEl>
                                      </p:cBhvr>
                                    </p:animEffect>
                                    <p:animScale>
                                      <p:cBhvr>
                                        <p:cTn id="17" dur="250" autoRev="1" fill="hold"/>
                                        <p:tgtEl>
                                          <p:spTgt spid="25"/>
                                        </p:tgtEl>
                                      </p:cBhvr>
                                      <p:by x="105000" y="105000"/>
                                    </p:animScale>
                                  </p:childTnLst>
                                </p:cTn>
                              </p:par>
                              <p:par>
                                <p:cTn id="18" presetID="2" presetClass="entr" presetSubtype="8" fill="hold" grpId="0" nodeType="withEffect">
                                  <p:stCondLst>
                                    <p:cond delay="0"/>
                                  </p:stCondLst>
                                  <p:childTnLst>
                                    <p:set>
                                      <p:cBhvr>
                                        <p:cTn id="19" dur="1" fill="hold">
                                          <p:stCondLst>
                                            <p:cond delay="0"/>
                                          </p:stCondLst>
                                        </p:cTn>
                                        <p:tgtEl>
                                          <p:spTgt spid="26"/>
                                        </p:tgtEl>
                                        <p:attrNameLst>
                                          <p:attrName>style.visibility</p:attrName>
                                        </p:attrNameLst>
                                      </p:cBhvr>
                                      <p:to>
                                        <p:strVal val="visible"/>
                                      </p:to>
                                    </p:set>
                                    <p:anim calcmode="lin" valueType="num">
                                      <p:cBhvr additive="base">
                                        <p:cTn id="20" dur="500" fill="hold"/>
                                        <p:tgtEl>
                                          <p:spTgt spid="26"/>
                                        </p:tgtEl>
                                        <p:attrNameLst>
                                          <p:attrName>ppt_x</p:attrName>
                                        </p:attrNameLst>
                                      </p:cBhvr>
                                      <p:tavLst>
                                        <p:tav tm="0">
                                          <p:val>
                                            <p:strVal val="0-#ppt_w/2"/>
                                          </p:val>
                                        </p:tav>
                                        <p:tav tm="100000">
                                          <p:val>
                                            <p:strVal val="#ppt_x"/>
                                          </p:val>
                                        </p:tav>
                                      </p:tavLst>
                                    </p:anim>
                                    <p:anim calcmode="lin" valueType="num">
                                      <p:cBhvr additive="base">
                                        <p:cTn id="21" dur="500" fill="hold"/>
                                        <p:tgtEl>
                                          <p:spTgt spid="26"/>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24"/>
                                        </p:tgtEl>
                                        <p:attrNameLst>
                                          <p:attrName>style.visibility</p:attrName>
                                        </p:attrNameLst>
                                      </p:cBhvr>
                                      <p:to>
                                        <p:strVal val="visible"/>
                                      </p:to>
                                    </p:set>
                                    <p:anim calcmode="lin" valueType="num">
                                      <p:cBhvr additive="base">
                                        <p:cTn id="24" dur="500" fill="hold"/>
                                        <p:tgtEl>
                                          <p:spTgt spid="24"/>
                                        </p:tgtEl>
                                        <p:attrNameLst>
                                          <p:attrName>ppt_x</p:attrName>
                                        </p:attrNameLst>
                                      </p:cBhvr>
                                      <p:tavLst>
                                        <p:tav tm="0">
                                          <p:val>
                                            <p:strVal val="1+#ppt_w/2"/>
                                          </p:val>
                                        </p:tav>
                                        <p:tav tm="100000">
                                          <p:val>
                                            <p:strVal val="#ppt_x"/>
                                          </p:val>
                                        </p:tav>
                                      </p:tavLst>
                                    </p:anim>
                                    <p:anim calcmode="lin" valueType="num">
                                      <p:cBhvr additive="base">
                                        <p:cTn id="25"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bldLvl="0" animBg="1"/>
      <p:bldP spid="25" grpId="1" bldLvl="0" animBg="1"/>
      <p:bldP spid="25" grpId="2" bldLvl="0" animBg="1"/>
      <p:bldP spid="2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1129665" y="503555"/>
            <a:ext cx="11062335" cy="1137285"/>
          </a:xfrm>
          <a:prstGeom prst="rect">
            <a:avLst/>
          </a:prstGeom>
          <a:noFill/>
        </p:spPr>
        <p:txBody>
          <a:bodyPr wrap="square" lIns="0" tIns="0" rIns="0" bIns="0" rtlCol="0" anchor="ctr" anchorCtr="0">
            <a:noAutofit/>
          </a:bodyPr>
          <a:lstStyle/>
          <a:p>
            <a:pPr lvl="1" indent="0" algn="l">
              <a:lnSpc>
                <a:spcPct val="100000"/>
              </a:lnSpc>
              <a:buClrTx/>
              <a:buSzTx/>
              <a:buFont typeface="Arial" panose="020B0604020202020204" pitchFamily="34" charset="0"/>
              <a:buNone/>
            </a:pPr>
            <a:r>
              <a:rPr lang="en-US" altLang="zh-CN"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Data processing - </a:t>
            </a:r>
            <a:r>
              <a:rPr lang="en-US" sz="3200" dirty="0">
                <a:solidFill>
                  <a:srgbClr val="767171"/>
                </a:solidFill>
                <a:latin typeface="AvantGarde Bk BT" panose="020B0402020202020204" pitchFamily="34" charset="0"/>
                <a:ea typeface="Roboto Thin" charset="0"/>
                <a:cs typeface="Roboto Thin" charset="0"/>
                <a:sym typeface="Arial" panose="020B0604020202020204" pitchFamily="34" charset="0"/>
              </a:rPr>
              <a:t>Implementation of Machine Learning Algorithms</a:t>
            </a:r>
            <a:endParaRPr lang="en-US" altLang="zh-CN" sz="3200" dirty="0">
              <a:solidFill>
                <a:schemeClr val="bg2">
                  <a:lumMod val="50000"/>
                </a:schemeClr>
              </a:solidFill>
              <a:latin typeface="Agency FB" panose="020B0503020202020204" pitchFamily="34" charset="0"/>
              <a:ea typeface="supercar" panose="00000400000000000000" pitchFamily="2" charset="-122"/>
            </a:endParaRPr>
          </a:p>
        </p:txBody>
      </p:sp>
      <p:sp>
        <p:nvSpPr>
          <p:cNvPr id="25" name="椭圆 24"/>
          <p:cNvSpPr/>
          <p:nvPr/>
        </p:nvSpPr>
        <p:spPr>
          <a:xfrm>
            <a:off x="392140" y="336549"/>
            <a:ext cx="736600" cy="736600"/>
          </a:xfrm>
          <a:prstGeom prst="ellipse">
            <a:avLst/>
          </a:prstGeom>
          <a:noFill/>
          <a:ln w="19050">
            <a:solidFill>
              <a:srgbClr val="B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760440" y="806447"/>
            <a:ext cx="293659" cy="415786"/>
          </a:xfrm>
          <a:prstGeom prst="rect">
            <a:avLst/>
          </a:prstGeom>
          <a:noFill/>
        </p:spPr>
        <p:txBody>
          <a:bodyPr wrap="none" lIns="0" tIns="0" rIns="0" bIns="0" rtlCol="0" anchor="ctr" anchorCtr="1">
            <a:noAutofit/>
          </a:bodyPr>
          <a:lstStyle/>
          <a:p>
            <a:r>
              <a:rPr lang="en-US" altLang="zh-CN" sz="4400" dirty="0">
                <a:solidFill>
                  <a:srgbClr val="767171"/>
                </a:solidFill>
                <a:latin typeface="AvantGarde Bk BT" panose="020B0402020202020204" pitchFamily="34" charset="0"/>
                <a:ea typeface="DotumChe" panose="020B0609000101010101" pitchFamily="49" charset="-127"/>
              </a:rPr>
              <a:t>5.2</a:t>
            </a:r>
            <a:endParaRPr lang="en-US" altLang="zh-CN" sz="4400" dirty="0">
              <a:solidFill>
                <a:srgbClr val="767171"/>
              </a:solidFill>
              <a:latin typeface="AvantGarde Bk BT" panose="020B0402020202020204" pitchFamily="34" charset="0"/>
              <a:ea typeface="DotumChe" panose="020B0609000101010101" pitchFamily="49" charset="-127"/>
            </a:endParaRPr>
          </a:p>
        </p:txBody>
      </p:sp>
      <p:sp>
        <p:nvSpPr>
          <p:cNvPr id="2" name="文本框 1"/>
          <p:cNvSpPr txBox="1"/>
          <p:nvPr/>
        </p:nvSpPr>
        <p:spPr>
          <a:xfrm>
            <a:off x="1129030" y="1499870"/>
            <a:ext cx="10363200" cy="5492750"/>
          </a:xfrm>
          <a:prstGeom prst="rect">
            <a:avLst/>
          </a:prstGeom>
          <a:noFill/>
        </p:spPr>
        <p:txBody>
          <a:bodyPr wrap="square" rtlCol="0">
            <a:spAutoFit/>
          </a:bodyPr>
          <a:p>
            <a:pPr>
              <a:lnSpc>
                <a:spcPct val="150000"/>
              </a:lnSpc>
            </a:pPr>
            <a:r>
              <a:rPr lang="zh-CN" altLang="en-US"/>
              <a:t>According to the results of the two characteristics selection, there are two different detection methods:</a:t>
            </a:r>
            <a:endParaRPr lang="zh-CN" altLang="en-US"/>
          </a:p>
          <a:p>
            <a:pPr marL="742950" lvl="1" indent="-285750">
              <a:lnSpc>
                <a:spcPct val="150000"/>
              </a:lnSpc>
              <a:buFont typeface="Arial" panose="020B0604020202020204" pitchFamily="34" charset="0"/>
              <a:buChar char="•"/>
            </a:pPr>
            <a:r>
              <a:rPr>
                <a:solidFill>
                  <a:schemeClr val="tx1"/>
                </a:solidFill>
              </a:rPr>
              <a:t>The first method USES the file created in the feature selection section and the property obtained in the same section. These files contain 30% of the attack data and 70% of the benign data, and each file is named after the type of attack it contains. The seven machine learning methods are applied 10 times to each file, and each type of attack yields different results. This method aims to observe the effectiveness and performance of different machine learning methods against different types of attacks.</a:t>
            </a:r>
            <a:endParaRPr>
              <a:solidFill>
                <a:schemeClr val="tx1"/>
              </a:solidFill>
            </a:endParaRPr>
          </a:p>
          <a:p>
            <a:pPr marL="742950" lvl="1" indent="-285750">
              <a:lnSpc>
                <a:spcPct val="150000"/>
              </a:lnSpc>
              <a:buFont typeface="Arial" panose="020B0604020202020204" pitchFamily="34" charset="0"/>
              <a:buChar char="•"/>
            </a:pPr>
            <a:r>
              <a:rPr lang="en-US">
                <a:solidFill>
                  <a:schemeClr val="tx1"/>
                </a:solidFill>
              </a:rPr>
              <a:t>In the second approach, the entire data set is used as a single file. All attacks contained in this file are collected under a common name; Attack. Therefore, the data in this file contains only attack and harmless tags. A set of features is used to combine the four features of the maximum importance weighting achieved by each attack in Method 1 under a single roof. Thus, you get four features from each of the 12 attack types, resulting in a feature pool of 48 attributes. After the repetition is removed, the number of features is 18.</a:t>
            </a:r>
            <a:endParaRPr lang="en-US">
              <a:solidFill>
                <a:schemeClr val="tx1"/>
              </a:solidFill>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par>
                          <p:cTn id="8" fill="hold">
                            <p:stCondLst>
                              <p:cond delay="500"/>
                            </p:stCondLst>
                            <p:childTnLst>
                              <p:par>
                                <p:cTn id="9" presetID="53" presetClass="entr" presetSubtype="16" fill="hold" grpId="1" nodeType="after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p:cTn id="11" dur="500" fill="hold"/>
                                        <p:tgtEl>
                                          <p:spTgt spid="25"/>
                                        </p:tgtEl>
                                        <p:attrNameLst>
                                          <p:attrName>ppt_w</p:attrName>
                                        </p:attrNameLst>
                                      </p:cBhvr>
                                      <p:tavLst>
                                        <p:tav tm="0">
                                          <p:val>
                                            <p:fltVal val="0"/>
                                          </p:val>
                                        </p:tav>
                                        <p:tav tm="100000">
                                          <p:val>
                                            <p:strVal val="#ppt_w"/>
                                          </p:val>
                                        </p:tav>
                                      </p:tavLst>
                                    </p:anim>
                                    <p:anim calcmode="lin" valueType="num">
                                      <p:cBhvr>
                                        <p:cTn id="12" dur="500" fill="hold"/>
                                        <p:tgtEl>
                                          <p:spTgt spid="25"/>
                                        </p:tgtEl>
                                        <p:attrNameLst>
                                          <p:attrName>ppt_h</p:attrName>
                                        </p:attrNameLst>
                                      </p:cBhvr>
                                      <p:tavLst>
                                        <p:tav tm="0">
                                          <p:val>
                                            <p:fltVal val="0"/>
                                          </p:val>
                                        </p:tav>
                                        <p:tav tm="100000">
                                          <p:val>
                                            <p:strVal val="#ppt_h"/>
                                          </p:val>
                                        </p:tav>
                                      </p:tavLst>
                                    </p:anim>
                                    <p:animEffect transition="in" filter="fade">
                                      <p:cBhvr>
                                        <p:cTn id="13" dur="500"/>
                                        <p:tgtEl>
                                          <p:spTgt spid="25"/>
                                        </p:tgtEl>
                                      </p:cBhvr>
                                    </p:animEffect>
                                  </p:childTnLst>
                                </p:cTn>
                              </p:par>
                            </p:childTnLst>
                          </p:cTn>
                        </p:par>
                        <p:par>
                          <p:cTn id="14" fill="hold">
                            <p:stCondLst>
                              <p:cond delay="1000"/>
                            </p:stCondLst>
                            <p:childTnLst>
                              <p:par>
                                <p:cTn id="15" presetID="26" presetClass="emph" presetSubtype="0" fill="hold" grpId="2" nodeType="afterEffect">
                                  <p:stCondLst>
                                    <p:cond delay="0"/>
                                  </p:stCondLst>
                                  <p:childTnLst>
                                    <p:animEffect transition="out" filter="fade">
                                      <p:cBhvr>
                                        <p:cTn id="16" dur="500" tmFilter="0, 0; .2, .5; .8, .5; 1, 0"/>
                                        <p:tgtEl>
                                          <p:spTgt spid="25"/>
                                        </p:tgtEl>
                                      </p:cBhvr>
                                    </p:animEffect>
                                    <p:animScale>
                                      <p:cBhvr>
                                        <p:cTn id="17" dur="250" autoRev="1" fill="hold"/>
                                        <p:tgtEl>
                                          <p:spTgt spid="25"/>
                                        </p:tgtEl>
                                      </p:cBhvr>
                                      <p:by x="105000" y="105000"/>
                                    </p:animScale>
                                  </p:childTnLst>
                                </p:cTn>
                              </p:par>
                              <p:par>
                                <p:cTn id="18" presetID="2" presetClass="entr" presetSubtype="8" fill="hold" grpId="0" nodeType="withEffect">
                                  <p:stCondLst>
                                    <p:cond delay="0"/>
                                  </p:stCondLst>
                                  <p:childTnLst>
                                    <p:set>
                                      <p:cBhvr>
                                        <p:cTn id="19" dur="1" fill="hold">
                                          <p:stCondLst>
                                            <p:cond delay="0"/>
                                          </p:stCondLst>
                                        </p:cTn>
                                        <p:tgtEl>
                                          <p:spTgt spid="26"/>
                                        </p:tgtEl>
                                        <p:attrNameLst>
                                          <p:attrName>style.visibility</p:attrName>
                                        </p:attrNameLst>
                                      </p:cBhvr>
                                      <p:to>
                                        <p:strVal val="visible"/>
                                      </p:to>
                                    </p:set>
                                    <p:anim calcmode="lin" valueType="num">
                                      <p:cBhvr additive="base">
                                        <p:cTn id="20" dur="500" fill="hold"/>
                                        <p:tgtEl>
                                          <p:spTgt spid="26"/>
                                        </p:tgtEl>
                                        <p:attrNameLst>
                                          <p:attrName>ppt_x</p:attrName>
                                        </p:attrNameLst>
                                      </p:cBhvr>
                                      <p:tavLst>
                                        <p:tav tm="0">
                                          <p:val>
                                            <p:strVal val="0-#ppt_w/2"/>
                                          </p:val>
                                        </p:tav>
                                        <p:tav tm="100000">
                                          <p:val>
                                            <p:strVal val="#ppt_x"/>
                                          </p:val>
                                        </p:tav>
                                      </p:tavLst>
                                    </p:anim>
                                    <p:anim calcmode="lin" valueType="num">
                                      <p:cBhvr additive="base">
                                        <p:cTn id="21" dur="500" fill="hold"/>
                                        <p:tgtEl>
                                          <p:spTgt spid="26"/>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24"/>
                                        </p:tgtEl>
                                        <p:attrNameLst>
                                          <p:attrName>style.visibility</p:attrName>
                                        </p:attrNameLst>
                                      </p:cBhvr>
                                      <p:to>
                                        <p:strVal val="visible"/>
                                      </p:to>
                                    </p:set>
                                    <p:anim calcmode="lin" valueType="num">
                                      <p:cBhvr additive="base">
                                        <p:cTn id="24" dur="500" fill="hold"/>
                                        <p:tgtEl>
                                          <p:spTgt spid="24"/>
                                        </p:tgtEl>
                                        <p:attrNameLst>
                                          <p:attrName>ppt_x</p:attrName>
                                        </p:attrNameLst>
                                      </p:cBhvr>
                                      <p:tavLst>
                                        <p:tav tm="0">
                                          <p:val>
                                            <p:strVal val="1+#ppt_w/2"/>
                                          </p:val>
                                        </p:tav>
                                        <p:tav tm="100000">
                                          <p:val>
                                            <p:strVal val="#ppt_x"/>
                                          </p:val>
                                        </p:tav>
                                      </p:tavLst>
                                    </p:anim>
                                    <p:anim calcmode="lin" valueType="num">
                                      <p:cBhvr additive="base">
                                        <p:cTn id="25"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bldLvl="0" animBg="1"/>
      <p:bldP spid="25" grpId="1" bldLvl="0" animBg="1"/>
      <p:bldP spid="25" grpId="2" bldLvl="0" animBg="1"/>
      <p:bldP spid="2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椭圆 23"/>
          <p:cNvSpPr/>
          <p:nvPr/>
        </p:nvSpPr>
        <p:spPr>
          <a:xfrm>
            <a:off x="392140" y="336549"/>
            <a:ext cx="736600" cy="736600"/>
          </a:xfrm>
          <a:prstGeom prst="ellipse">
            <a:avLst/>
          </a:prstGeom>
          <a:noFill/>
          <a:ln w="19050">
            <a:solidFill>
              <a:srgbClr val="B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760440" y="806447"/>
            <a:ext cx="293659" cy="415786"/>
          </a:xfrm>
          <a:prstGeom prst="rect">
            <a:avLst/>
          </a:prstGeom>
          <a:noFill/>
        </p:spPr>
        <p:txBody>
          <a:bodyPr wrap="none" lIns="0" tIns="0" rIns="0" bIns="0" rtlCol="0" anchor="ctr" anchorCtr="1">
            <a:noAutofit/>
          </a:bodyPr>
          <a:lstStyle/>
          <a:p>
            <a:r>
              <a:rPr lang="en-US" altLang="zh-CN" sz="4400" dirty="0">
                <a:solidFill>
                  <a:srgbClr val="767171"/>
                </a:solidFill>
                <a:latin typeface="AvantGarde Bk BT" panose="020B0402020202020204" pitchFamily="34" charset="0"/>
                <a:ea typeface="宋体" panose="02010600030101010101" pitchFamily="2" charset="-122"/>
              </a:rPr>
              <a:t>6</a:t>
            </a:r>
            <a:endParaRPr lang="en-US" altLang="zh-CN" sz="4400" dirty="0">
              <a:solidFill>
                <a:srgbClr val="767171"/>
              </a:solidFill>
              <a:latin typeface="AvantGarde Bk BT" panose="020B0402020202020204" pitchFamily="34" charset="0"/>
              <a:ea typeface="宋体" panose="02010600030101010101" pitchFamily="2" charset="-122"/>
            </a:endParaRPr>
          </a:p>
        </p:txBody>
      </p:sp>
      <p:sp>
        <p:nvSpPr>
          <p:cNvPr id="27" name="文本框 26"/>
          <p:cNvSpPr txBox="1"/>
          <p:nvPr/>
        </p:nvSpPr>
        <p:spPr>
          <a:xfrm>
            <a:off x="1326515" y="336550"/>
            <a:ext cx="6920230" cy="812165"/>
          </a:xfrm>
          <a:prstGeom prst="rect">
            <a:avLst/>
          </a:prstGeom>
          <a:noFill/>
        </p:spPr>
        <p:txBody>
          <a:bodyPr wrap="square" lIns="0" tIns="0" rIns="0" bIns="0" rtlCol="0" anchor="ctr" anchorCtr="0">
            <a:noAutofit/>
          </a:bodyPr>
          <a:lstStyle/>
          <a:p>
            <a:r>
              <a:rPr lang="zh-CN" altLang="en-US"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Performance Evaluation Methods</a:t>
            </a:r>
            <a:endParaRPr lang="en-US" altLang="zh-CN" sz="3200" dirty="0">
              <a:solidFill>
                <a:schemeClr val="bg2">
                  <a:lumMod val="50000"/>
                </a:schemeClr>
              </a:solidFill>
              <a:latin typeface="Agency FB" panose="020B0503020202020204" pitchFamily="34" charset="0"/>
              <a:ea typeface="supercar" panose="00000400000000000000" pitchFamily="2" charset="-122"/>
            </a:endParaRPr>
          </a:p>
        </p:txBody>
      </p:sp>
      <p:sp>
        <p:nvSpPr>
          <p:cNvPr id="6" name="文本框 5"/>
          <p:cNvSpPr txBox="1"/>
          <p:nvPr/>
        </p:nvSpPr>
        <p:spPr>
          <a:xfrm>
            <a:off x="1326515" y="1651635"/>
            <a:ext cx="8898890" cy="2861310"/>
          </a:xfrm>
          <a:prstGeom prst="rect">
            <a:avLst/>
          </a:prstGeom>
          <a:noFill/>
        </p:spPr>
        <p:txBody>
          <a:bodyPr wrap="square" rtlCol="0">
            <a:spAutoFit/>
          </a:bodyPr>
          <a:p>
            <a:pPr marL="0" lvl="0" indent="0">
              <a:buFont typeface="Arial" panose="020B0604020202020204" pitchFamily="34" charset="0"/>
              <a:buNone/>
            </a:pPr>
            <a:r>
              <a:rPr lang="en-US" altLang="zh-CN">
                <a:sym typeface="+mn-ea"/>
              </a:rPr>
              <a:t>The results of this study were evaluated according to the four standards of accuracy, precision, F-measure and recall. All of these conditions are between 0 and 1. As it approaches 1, performance increases, and as it approaches 0, performance degrades. In calculating these four items, the four values summarized below are used: </a:t>
            </a:r>
            <a:endParaRPr lang="en-US" altLang="zh-CN">
              <a:sym typeface="+mn-ea"/>
            </a:endParaRPr>
          </a:p>
          <a:p>
            <a:pPr marL="0" lvl="0" indent="0">
              <a:buFont typeface="Arial" panose="020B0604020202020204" pitchFamily="34" charset="0"/>
              <a:buNone/>
            </a:pPr>
            <a:endParaRPr lang="en-US" altLang="zh-CN">
              <a:solidFill>
                <a:schemeClr val="tx1"/>
              </a:solidFill>
            </a:endParaRPr>
          </a:p>
          <a:p>
            <a:pPr marL="457200" lvl="1" indent="0">
              <a:buFont typeface="Arial" panose="020B0604020202020204" pitchFamily="34" charset="0"/>
              <a:buNone/>
            </a:pPr>
            <a:r>
              <a:rPr lang="en-US" altLang="zh-CN">
                <a:sym typeface="+mn-ea"/>
              </a:rPr>
              <a:t>• TP: True Positive (Correct Detection) The attack data classified as attack </a:t>
            </a:r>
            <a:endParaRPr lang="en-US" altLang="zh-CN">
              <a:solidFill>
                <a:schemeClr val="tx1"/>
              </a:solidFill>
            </a:endParaRPr>
          </a:p>
          <a:p>
            <a:pPr marL="457200" lvl="1" indent="0">
              <a:buFont typeface="Arial" panose="020B0604020202020204" pitchFamily="34" charset="0"/>
              <a:buNone/>
            </a:pPr>
            <a:r>
              <a:rPr lang="en-US" altLang="zh-CN">
                <a:sym typeface="+mn-ea"/>
              </a:rPr>
              <a:t>• FP: False Positive (Type-1 Error) The benign data classified as attack. </a:t>
            </a:r>
            <a:endParaRPr lang="en-US" altLang="zh-CN">
              <a:solidFill>
                <a:schemeClr val="tx1"/>
              </a:solidFill>
            </a:endParaRPr>
          </a:p>
          <a:p>
            <a:pPr marL="457200" lvl="1" indent="0">
              <a:buFont typeface="Arial" panose="020B0604020202020204" pitchFamily="34" charset="0"/>
              <a:buNone/>
            </a:pPr>
            <a:r>
              <a:rPr lang="en-US" altLang="zh-CN">
                <a:sym typeface="+mn-ea"/>
              </a:rPr>
              <a:t>• FN: False Negative (Type-2 Error) The attack data classified as benign. </a:t>
            </a:r>
            <a:endParaRPr lang="en-US" altLang="zh-CN">
              <a:solidFill>
                <a:schemeClr val="tx1"/>
              </a:solidFill>
            </a:endParaRPr>
          </a:p>
          <a:p>
            <a:pPr marL="457200" lvl="1" indent="0">
              <a:buFont typeface="Arial" panose="020B0604020202020204" pitchFamily="34" charset="0"/>
              <a:buNone/>
            </a:pPr>
            <a:r>
              <a:rPr lang="en-US" altLang="zh-CN">
                <a:sym typeface="+mn-ea"/>
              </a:rPr>
              <a:t>• TN: True Negative (Correct Rejection) The benign data classified as benign. </a:t>
            </a:r>
            <a:endParaRPr lang="en-US" altLang="zh-CN">
              <a:solidFill>
                <a:schemeClr val="tx1"/>
              </a:solidFill>
            </a:endParaRPr>
          </a:p>
          <a:p>
            <a:pPr indent="0">
              <a:buFont typeface="Arial" panose="020B0604020202020204" pitchFamily="34" charset="0"/>
              <a:buNone/>
            </a:pPr>
            <a:endParaRPr lang="en-US" altLang="zh-CN">
              <a:solidFill>
                <a:schemeClr val="tx1"/>
              </a:solidFill>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53" presetClass="entr" presetSubtype="16" fill="hold" grpId="1"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p:cTn id="11" dur="500" fill="hold"/>
                                        <p:tgtEl>
                                          <p:spTgt spid="24"/>
                                        </p:tgtEl>
                                        <p:attrNameLst>
                                          <p:attrName>ppt_w</p:attrName>
                                        </p:attrNameLst>
                                      </p:cBhvr>
                                      <p:tavLst>
                                        <p:tav tm="0">
                                          <p:val>
                                            <p:fltVal val="0"/>
                                          </p:val>
                                        </p:tav>
                                        <p:tav tm="100000">
                                          <p:val>
                                            <p:strVal val="#ppt_w"/>
                                          </p:val>
                                        </p:tav>
                                      </p:tavLst>
                                    </p:anim>
                                    <p:anim calcmode="lin" valueType="num">
                                      <p:cBhvr>
                                        <p:cTn id="12" dur="500" fill="hold"/>
                                        <p:tgtEl>
                                          <p:spTgt spid="24"/>
                                        </p:tgtEl>
                                        <p:attrNameLst>
                                          <p:attrName>ppt_h</p:attrName>
                                        </p:attrNameLst>
                                      </p:cBhvr>
                                      <p:tavLst>
                                        <p:tav tm="0">
                                          <p:val>
                                            <p:fltVal val="0"/>
                                          </p:val>
                                        </p:tav>
                                        <p:tav tm="100000">
                                          <p:val>
                                            <p:strVal val="#ppt_h"/>
                                          </p:val>
                                        </p:tav>
                                      </p:tavLst>
                                    </p:anim>
                                    <p:animEffect transition="in" filter="fade">
                                      <p:cBhvr>
                                        <p:cTn id="13" dur="500"/>
                                        <p:tgtEl>
                                          <p:spTgt spid="24"/>
                                        </p:tgtEl>
                                      </p:cBhvr>
                                    </p:animEffect>
                                  </p:childTnLst>
                                </p:cTn>
                              </p:par>
                            </p:childTnLst>
                          </p:cTn>
                        </p:par>
                        <p:par>
                          <p:cTn id="14" fill="hold">
                            <p:stCondLst>
                              <p:cond delay="1000"/>
                            </p:stCondLst>
                            <p:childTnLst>
                              <p:par>
                                <p:cTn id="15" presetID="26" presetClass="emph" presetSubtype="0" fill="hold" grpId="2" nodeType="afterEffect">
                                  <p:stCondLst>
                                    <p:cond delay="0"/>
                                  </p:stCondLst>
                                  <p:childTnLst>
                                    <p:animEffect transition="out" filter="fade">
                                      <p:cBhvr>
                                        <p:cTn id="16" dur="500" tmFilter="0, 0; .2, .5; .8, .5; 1, 0"/>
                                        <p:tgtEl>
                                          <p:spTgt spid="24"/>
                                        </p:tgtEl>
                                      </p:cBhvr>
                                    </p:animEffect>
                                    <p:animScale>
                                      <p:cBhvr>
                                        <p:cTn id="17" dur="250" autoRev="1" fill="hold"/>
                                        <p:tgtEl>
                                          <p:spTgt spid="24"/>
                                        </p:tgtEl>
                                      </p:cBhvr>
                                      <p:by x="105000" y="105000"/>
                                    </p:animScale>
                                  </p:childTnLst>
                                </p:cTn>
                              </p:par>
                              <p:par>
                                <p:cTn id="18" presetID="2" presetClass="entr" presetSubtype="8"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additive="base">
                                        <p:cTn id="20" dur="500" fill="hold"/>
                                        <p:tgtEl>
                                          <p:spTgt spid="25"/>
                                        </p:tgtEl>
                                        <p:attrNameLst>
                                          <p:attrName>ppt_x</p:attrName>
                                        </p:attrNameLst>
                                      </p:cBhvr>
                                      <p:tavLst>
                                        <p:tav tm="0">
                                          <p:val>
                                            <p:strVal val="0-#ppt_w/2"/>
                                          </p:val>
                                        </p:tav>
                                        <p:tav tm="100000">
                                          <p:val>
                                            <p:strVal val="#ppt_x"/>
                                          </p:val>
                                        </p:tav>
                                      </p:tavLst>
                                    </p:anim>
                                    <p:anim calcmode="lin" valueType="num">
                                      <p:cBhvr additive="base">
                                        <p:cTn id="21" dur="500" fill="hold"/>
                                        <p:tgtEl>
                                          <p:spTgt spid="25"/>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 calcmode="lin" valueType="num">
                                      <p:cBhvr additive="base">
                                        <p:cTn id="24" dur="500" fill="hold"/>
                                        <p:tgtEl>
                                          <p:spTgt spid="27"/>
                                        </p:tgtEl>
                                        <p:attrNameLst>
                                          <p:attrName>ppt_x</p:attrName>
                                        </p:attrNameLst>
                                      </p:cBhvr>
                                      <p:tavLst>
                                        <p:tav tm="0">
                                          <p:val>
                                            <p:strVal val="1+#ppt_w/2"/>
                                          </p:val>
                                        </p:tav>
                                        <p:tav tm="100000">
                                          <p:val>
                                            <p:strVal val="#ppt_x"/>
                                          </p:val>
                                        </p:tav>
                                      </p:tavLst>
                                    </p:anim>
                                    <p:anim calcmode="lin" valueType="num">
                                      <p:cBhvr additive="base">
                                        <p:cTn id="25" dur="5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4" grpId="1" bldLvl="0" animBg="1"/>
      <p:bldP spid="24" grpId="2" bldLvl="0" animBg="1"/>
      <p:bldP spid="25" grpId="0"/>
      <p:bldP spid="2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椭圆 23"/>
          <p:cNvSpPr/>
          <p:nvPr/>
        </p:nvSpPr>
        <p:spPr>
          <a:xfrm>
            <a:off x="392140" y="336549"/>
            <a:ext cx="736600" cy="736600"/>
          </a:xfrm>
          <a:prstGeom prst="ellipse">
            <a:avLst/>
          </a:prstGeom>
          <a:noFill/>
          <a:ln w="19050">
            <a:solidFill>
              <a:srgbClr val="B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760440" y="806447"/>
            <a:ext cx="293659" cy="415786"/>
          </a:xfrm>
          <a:prstGeom prst="rect">
            <a:avLst/>
          </a:prstGeom>
          <a:noFill/>
        </p:spPr>
        <p:txBody>
          <a:bodyPr wrap="none" lIns="0" tIns="0" rIns="0" bIns="0" rtlCol="0" anchor="ctr" anchorCtr="1">
            <a:noAutofit/>
          </a:bodyPr>
          <a:lstStyle/>
          <a:p>
            <a:r>
              <a:rPr lang="en-US" altLang="zh-CN" sz="4400" dirty="0">
                <a:solidFill>
                  <a:srgbClr val="767171"/>
                </a:solidFill>
                <a:latin typeface="AvantGarde Bk BT" panose="020B0402020202020204" pitchFamily="34" charset="0"/>
                <a:ea typeface="宋体" panose="02010600030101010101" pitchFamily="2" charset="-122"/>
              </a:rPr>
              <a:t>7</a:t>
            </a:r>
            <a:endParaRPr lang="en-US" altLang="zh-CN" sz="4400" dirty="0">
              <a:solidFill>
                <a:srgbClr val="767171"/>
              </a:solidFill>
              <a:latin typeface="AvantGarde Bk BT" panose="020B0402020202020204" pitchFamily="34" charset="0"/>
              <a:ea typeface="宋体" panose="02010600030101010101" pitchFamily="2" charset="-122"/>
            </a:endParaRPr>
          </a:p>
        </p:txBody>
      </p:sp>
      <p:sp>
        <p:nvSpPr>
          <p:cNvPr id="27" name="文本框 26"/>
          <p:cNvSpPr txBox="1"/>
          <p:nvPr/>
        </p:nvSpPr>
        <p:spPr>
          <a:xfrm>
            <a:off x="1326515" y="336550"/>
            <a:ext cx="6920230" cy="812165"/>
          </a:xfrm>
          <a:prstGeom prst="rect">
            <a:avLst/>
          </a:prstGeom>
          <a:noFill/>
        </p:spPr>
        <p:txBody>
          <a:bodyPr wrap="square" lIns="0" tIns="0" rIns="0" bIns="0" rtlCol="0" anchor="ctr" anchorCtr="0">
            <a:noAutofit/>
          </a:bodyPr>
          <a:lstStyle/>
          <a:p>
            <a:pPr lvl="0" indent="0" algn="l">
              <a:lnSpc>
                <a:spcPct val="150000"/>
              </a:lnSpc>
              <a:buFont typeface="Arial" panose="020B0604020202020204" pitchFamily="34" charset="0"/>
              <a:buNone/>
            </a:pPr>
            <a:r>
              <a:rPr lang="zh-CN" altLang="en-US"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Assessment and comparison</a:t>
            </a:r>
            <a:endParaRPr lang="en-US" altLang="zh-CN" sz="3200" dirty="0">
              <a:solidFill>
                <a:schemeClr val="bg2">
                  <a:lumMod val="50000"/>
                </a:schemeClr>
              </a:solidFill>
              <a:latin typeface="Agency FB" panose="020B0503020202020204" pitchFamily="34" charset="0"/>
              <a:ea typeface="supercar" panose="00000400000000000000" pitchFamily="2" charset="-122"/>
            </a:endParaRPr>
          </a:p>
        </p:txBody>
      </p:sp>
      <p:sp>
        <p:nvSpPr>
          <p:cNvPr id="6" name="文本框 5"/>
          <p:cNvSpPr txBox="1"/>
          <p:nvPr/>
        </p:nvSpPr>
        <p:spPr>
          <a:xfrm>
            <a:off x="1326515" y="1651635"/>
            <a:ext cx="8898890" cy="368300"/>
          </a:xfrm>
          <a:prstGeom prst="rect">
            <a:avLst/>
          </a:prstGeom>
          <a:noFill/>
        </p:spPr>
        <p:txBody>
          <a:bodyPr wrap="square" rtlCol="0">
            <a:spAutoFit/>
          </a:bodyPr>
          <a:p>
            <a:pPr marL="0" lvl="0" indent="0">
              <a:buFont typeface="Arial" panose="020B0604020202020204" pitchFamily="34" charset="0"/>
              <a:buNone/>
            </a:pPr>
            <a:endParaRPr lang="en-US" altLang="zh-CN">
              <a:solidFill>
                <a:schemeClr val="tx1"/>
              </a:solidFill>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53" presetClass="entr" presetSubtype="16" fill="hold" grpId="1"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p:cTn id="11" dur="500" fill="hold"/>
                                        <p:tgtEl>
                                          <p:spTgt spid="24"/>
                                        </p:tgtEl>
                                        <p:attrNameLst>
                                          <p:attrName>ppt_w</p:attrName>
                                        </p:attrNameLst>
                                      </p:cBhvr>
                                      <p:tavLst>
                                        <p:tav tm="0">
                                          <p:val>
                                            <p:fltVal val="0"/>
                                          </p:val>
                                        </p:tav>
                                        <p:tav tm="100000">
                                          <p:val>
                                            <p:strVal val="#ppt_w"/>
                                          </p:val>
                                        </p:tav>
                                      </p:tavLst>
                                    </p:anim>
                                    <p:anim calcmode="lin" valueType="num">
                                      <p:cBhvr>
                                        <p:cTn id="12" dur="500" fill="hold"/>
                                        <p:tgtEl>
                                          <p:spTgt spid="24"/>
                                        </p:tgtEl>
                                        <p:attrNameLst>
                                          <p:attrName>ppt_h</p:attrName>
                                        </p:attrNameLst>
                                      </p:cBhvr>
                                      <p:tavLst>
                                        <p:tav tm="0">
                                          <p:val>
                                            <p:fltVal val="0"/>
                                          </p:val>
                                        </p:tav>
                                        <p:tav tm="100000">
                                          <p:val>
                                            <p:strVal val="#ppt_h"/>
                                          </p:val>
                                        </p:tav>
                                      </p:tavLst>
                                    </p:anim>
                                    <p:animEffect transition="in" filter="fade">
                                      <p:cBhvr>
                                        <p:cTn id="13" dur="500"/>
                                        <p:tgtEl>
                                          <p:spTgt spid="24"/>
                                        </p:tgtEl>
                                      </p:cBhvr>
                                    </p:animEffect>
                                  </p:childTnLst>
                                </p:cTn>
                              </p:par>
                            </p:childTnLst>
                          </p:cTn>
                        </p:par>
                        <p:par>
                          <p:cTn id="14" fill="hold">
                            <p:stCondLst>
                              <p:cond delay="1000"/>
                            </p:stCondLst>
                            <p:childTnLst>
                              <p:par>
                                <p:cTn id="15" presetID="26" presetClass="emph" presetSubtype="0" fill="hold" grpId="2" nodeType="afterEffect">
                                  <p:stCondLst>
                                    <p:cond delay="0"/>
                                  </p:stCondLst>
                                  <p:childTnLst>
                                    <p:animEffect transition="out" filter="fade">
                                      <p:cBhvr>
                                        <p:cTn id="16" dur="500" tmFilter="0, 0; .2, .5; .8, .5; 1, 0"/>
                                        <p:tgtEl>
                                          <p:spTgt spid="24"/>
                                        </p:tgtEl>
                                      </p:cBhvr>
                                    </p:animEffect>
                                    <p:animScale>
                                      <p:cBhvr>
                                        <p:cTn id="17" dur="250" autoRev="1" fill="hold"/>
                                        <p:tgtEl>
                                          <p:spTgt spid="24"/>
                                        </p:tgtEl>
                                      </p:cBhvr>
                                      <p:by x="105000" y="105000"/>
                                    </p:animScale>
                                  </p:childTnLst>
                                </p:cTn>
                              </p:par>
                              <p:par>
                                <p:cTn id="18" presetID="2" presetClass="entr" presetSubtype="8"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additive="base">
                                        <p:cTn id="20" dur="500" fill="hold"/>
                                        <p:tgtEl>
                                          <p:spTgt spid="25"/>
                                        </p:tgtEl>
                                        <p:attrNameLst>
                                          <p:attrName>ppt_x</p:attrName>
                                        </p:attrNameLst>
                                      </p:cBhvr>
                                      <p:tavLst>
                                        <p:tav tm="0">
                                          <p:val>
                                            <p:strVal val="0-#ppt_w/2"/>
                                          </p:val>
                                        </p:tav>
                                        <p:tav tm="100000">
                                          <p:val>
                                            <p:strVal val="#ppt_x"/>
                                          </p:val>
                                        </p:tav>
                                      </p:tavLst>
                                    </p:anim>
                                    <p:anim calcmode="lin" valueType="num">
                                      <p:cBhvr additive="base">
                                        <p:cTn id="21" dur="500" fill="hold"/>
                                        <p:tgtEl>
                                          <p:spTgt spid="25"/>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 calcmode="lin" valueType="num">
                                      <p:cBhvr additive="base">
                                        <p:cTn id="24" dur="500" fill="hold"/>
                                        <p:tgtEl>
                                          <p:spTgt spid="27"/>
                                        </p:tgtEl>
                                        <p:attrNameLst>
                                          <p:attrName>ppt_x</p:attrName>
                                        </p:attrNameLst>
                                      </p:cBhvr>
                                      <p:tavLst>
                                        <p:tav tm="0">
                                          <p:val>
                                            <p:strVal val="1+#ppt_w/2"/>
                                          </p:val>
                                        </p:tav>
                                        <p:tav tm="100000">
                                          <p:val>
                                            <p:strVal val="#ppt_x"/>
                                          </p:val>
                                        </p:tav>
                                      </p:tavLst>
                                    </p:anim>
                                    <p:anim calcmode="lin" valueType="num">
                                      <p:cBhvr additive="base">
                                        <p:cTn id="25" dur="5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4" grpId="1" bldLvl="0" animBg="1"/>
      <p:bldP spid="24" grpId="2" bldLvl="0" animBg="1"/>
      <p:bldP spid="25" grpId="0"/>
      <p:bldP spid="2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椭圆 23"/>
          <p:cNvSpPr/>
          <p:nvPr/>
        </p:nvSpPr>
        <p:spPr>
          <a:xfrm>
            <a:off x="392140" y="336549"/>
            <a:ext cx="736600" cy="736600"/>
          </a:xfrm>
          <a:prstGeom prst="ellipse">
            <a:avLst/>
          </a:prstGeom>
          <a:noFill/>
          <a:ln w="19050">
            <a:solidFill>
              <a:srgbClr val="B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760440" y="806447"/>
            <a:ext cx="293659" cy="415786"/>
          </a:xfrm>
          <a:prstGeom prst="rect">
            <a:avLst/>
          </a:prstGeom>
          <a:noFill/>
        </p:spPr>
        <p:txBody>
          <a:bodyPr wrap="none" lIns="0" tIns="0" rIns="0" bIns="0" rtlCol="0" anchor="ctr" anchorCtr="1">
            <a:noAutofit/>
          </a:bodyPr>
          <a:lstStyle/>
          <a:p>
            <a:r>
              <a:rPr lang="en-US" altLang="zh-CN" sz="4400" dirty="0">
                <a:solidFill>
                  <a:srgbClr val="767171"/>
                </a:solidFill>
                <a:latin typeface="AvantGarde Bk BT" panose="020B0402020202020204" pitchFamily="34" charset="0"/>
                <a:ea typeface="宋体" panose="02010600030101010101" pitchFamily="2" charset="-122"/>
              </a:rPr>
              <a:t>8</a:t>
            </a:r>
            <a:endParaRPr lang="en-US" altLang="zh-CN" sz="4400" dirty="0">
              <a:solidFill>
                <a:srgbClr val="767171"/>
              </a:solidFill>
              <a:latin typeface="AvantGarde Bk BT" panose="020B0402020202020204" pitchFamily="34" charset="0"/>
              <a:ea typeface="宋体" panose="02010600030101010101" pitchFamily="2" charset="-122"/>
            </a:endParaRPr>
          </a:p>
        </p:txBody>
      </p:sp>
      <p:sp>
        <p:nvSpPr>
          <p:cNvPr id="27" name="文本框 26"/>
          <p:cNvSpPr txBox="1"/>
          <p:nvPr/>
        </p:nvSpPr>
        <p:spPr>
          <a:xfrm>
            <a:off x="1326515" y="336550"/>
            <a:ext cx="6920230" cy="812165"/>
          </a:xfrm>
          <a:prstGeom prst="rect">
            <a:avLst/>
          </a:prstGeom>
          <a:noFill/>
        </p:spPr>
        <p:txBody>
          <a:bodyPr wrap="square" lIns="0" tIns="0" rIns="0" bIns="0" rtlCol="0" anchor="ctr" anchorCtr="0">
            <a:noAutofit/>
          </a:bodyPr>
          <a:lstStyle/>
          <a:p>
            <a:pPr lvl="0" indent="0" algn="l">
              <a:lnSpc>
                <a:spcPct val="150000"/>
              </a:lnSpc>
              <a:buFont typeface="Arial" panose="020B0604020202020204" pitchFamily="34" charset="0"/>
              <a:buNone/>
            </a:pPr>
            <a:r>
              <a:rPr lang="en-US" altLang="zh-CN"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C</a:t>
            </a:r>
            <a:r>
              <a:rPr lang="zh-CN" altLang="en-US"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onclusion</a:t>
            </a:r>
            <a:endParaRPr lang="en-US" altLang="zh-CN" sz="3200" dirty="0">
              <a:solidFill>
                <a:schemeClr val="bg2">
                  <a:lumMod val="50000"/>
                </a:schemeClr>
              </a:solidFill>
              <a:latin typeface="Agency FB" panose="020B0503020202020204" pitchFamily="34" charset="0"/>
              <a:ea typeface="supercar" panose="00000400000000000000" pitchFamily="2"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53" presetClass="entr" presetSubtype="16" fill="hold" grpId="1"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p:cTn id="11" dur="500" fill="hold"/>
                                        <p:tgtEl>
                                          <p:spTgt spid="24"/>
                                        </p:tgtEl>
                                        <p:attrNameLst>
                                          <p:attrName>ppt_w</p:attrName>
                                        </p:attrNameLst>
                                      </p:cBhvr>
                                      <p:tavLst>
                                        <p:tav tm="0">
                                          <p:val>
                                            <p:fltVal val="0"/>
                                          </p:val>
                                        </p:tav>
                                        <p:tav tm="100000">
                                          <p:val>
                                            <p:strVal val="#ppt_w"/>
                                          </p:val>
                                        </p:tav>
                                      </p:tavLst>
                                    </p:anim>
                                    <p:anim calcmode="lin" valueType="num">
                                      <p:cBhvr>
                                        <p:cTn id="12" dur="500" fill="hold"/>
                                        <p:tgtEl>
                                          <p:spTgt spid="24"/>
                                        </p:tgtEl>
                                        <p:attrNameLst>
                                          <p:attrName>ppt_h</p:attrName>
                                        </p:attrNameLst>
                                      </p:cBhvr>
                                      <p:tavLst>
                                        <p:tav tm="0">
                                          <p:val>
                                            <p:fltVal val="0"/>
                                          </p:val>
                                        </p:tav>
                                        <p:tav tm="100000">
                                          <p:val>
                                            <p:strVal val="#ppt_h"/>
                                          </p:val>
                                        </p:tav>
                                      </p:tavLst>
                                    </p:anim>
                                    <p:animEffect transition="in" filter="fade">
                                      <p:cBhvr>
                                        <p:cTn id="13" dur="500"/>
                                        <p:tgtEl>
                                          <p:spTgt spid="24"/>
                                        </p:tgtEl>
                                      </p:cBhvr>
                                    </p:animEffect>
                                  </p:childTnLst>
                                </p:cTn>
                              </p:par>
                            </p:childTnLst>
                          </p:cTn>
                        </p:par>
                        <p:par>
                          <p:cTn id="14" fill="hold">
                            <p:stCondLst>
                              <p:cond delay="1000"/>
                            </p:stCondLst>
                            <p:childTnLst>
                              <p:par>
                                <p:cTn id="15" presetID="26" presetClass="emph" presetSubtype="0" fill="hold" grpId="2" nodeType="afterEffect">
                                  <p:stCondLst>
                                    <p:cond delay="0"/>
                                  </p:stCondLst>
                                  <p:childTnLst>
                                    <p:animEffect transition="out" filter="fade">
                                      <p:cBhvr>
                                        <p:cTn id="16" dur="500" tmFilter="0, 0; .2, .5; .8, .5; 1, 0"/>
                                        <p:tgtEl>
                                          <p:spTgt spid="24"/>
                                        </p:tgtEl>
                                      </p:cBhvr>
                                    </p:animEffect>
                                    <p:animScale>
                                      <p:cBhvr>
                                        <p:cTn id="17" dur="250" autoRev="1" fill="hold"/>
                                        <p:tgtEl>
                                          <p:spTgt spid="24"/>
                                        </p:tgtEl>
                                      </p:cBhvr>
                                      <p:by x="105000" y="105000"/>
                                    </p:animScale>
                                  </p:childTnLst>
                                </p:cTn>
                              </p:par>
                              <p:par>
                                <p:cTn id="18" presetID="2" presetClass="entr" presetSubtype="8"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additive="base">
                                        <p:cTn id="20" dur="500" fill="hold"/>
                                        <p:tgtEl>
                                          <p:spTgt spid="25"/>
                                        </p:tgtEl>
                                        <p:attrNameLst>
                                          <p:attrName>ppt_x</p:attrName>
                                        </p:attrNameLst>
                                      </p:cBhvr>
                                      <p:tavLst>
                                        <p:tav tm="0">
                                          <p:val>
                                            <p:strVal val="0-#ppt_w/2"/>
                                          </p:val>
                                        </p:tav>
                                        <p:tav tm="100000">
                                          <p:val>
                                            <p:strVal val="#ppt_x"/>
                                          </p:val>
                                        </p:tav>
                                      </p:tavLst>
                                    </p:anim>
                                    <p:anim calcmode="lin" valueType="num">
                                      <p:cBhvr additive="base">
                                        <p:cTn id="21" dur="500" fill="hold"/>
                                        <p:tgtEl>
                                          <p:spTgt spid="25"/>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 calcmode="lin" valueType="num">
                                      <p:cBhvr additive="base">
                                        <p:cTn id="24" dur="500" fill="hold"/>
                                        <p:tgtEl>
                                          <p:spTgt spid="27"/>
                                        </p:tgtEl>
                                        <p:attrNameLst>
                                          <p:attrName>ppt_x</p:attrName>
                                        </p:attrNameLst>
                                      </p:cBhvr>
                                      <p:tavLst>
                                        <p:tav tm="0">
                                          <p:val>
                                            <p:strVal val="1+#ppt_w/2"/>
                                          </p:val>
                                        </p:tav>
                                        <p:tav tm="100000">
                                          <p:val>
                                            <p:strVal val="#ppt_x"/>
                                          </p:val>
                                        </p:tav>
                                      </p:tavLst>
                                    </p:anim>
                                    <p:anim calcmode="lin" valueType="num">
                                      <p:cBhvr additive="base">
                                        <p:cTn id="25" dur="5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4" grpId="1" bldLvl="0" animBg="1"/>
      <p:bldP spid="24" grpId="2" bldLvl="0" animBg="1"/>
      <p:bldP spid="25" grpId="0"/>
      <p:bldP spid="2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7766052" y="3008284"/>
            <a:ext cx="14611354" cy="14611352"/>
          </a:xfrm>
          <a:custGeom>
            <a:avLst/>
            <a:gdLst>
              <a:gd name="connsiteX0" fmla="*/ 8010525 w 16021050"/>
              <a:gd name="connsiteY0" fmla="*/ 1676399 h 16021049"/>
              <a:gd name="connsiteX1" fmla="*/ 1676400 w 16021050"/>
              <a:gd name="connsiteY1" fmla="*/ 8010524 h 16021049"/>
              <a:gd name="connsiteX2" fmla="*/ 8010525 w 16021050"/>
              <a:gd name="connsiteY2" fmla="*/ 14344649 h 16021049"/>
              <a:gd name="connsiteX3" fmla="*/ 14344650 w 16021050"/>
              <a:gd name="connsiteY3" fmla="*/ 8010524 h 16021049"/>
              <a:gd name="connsiteX4" fmla="*/ 8010525 w 16021050"/>
              <a:gd name="connsiteY4" fmla="*/ 1676399 h 16021049"/>
              <a:gd name="connsiteX5" fmla="*/ 8010525 w 16021050"/>
              <a:gd name="connsiteY5" fmla="*/ 0 h 16021049"/>
              <a:gd name="connsiteX6" fmla="*/ 16021050 w 16021050"/>
              <a:gd name="connsiteY6" fmla="*/ 8010524 h 16021049"/>
              <a:gd name="connsiteX7" fmla="*/ 8010525 w 16021050"/>
              <a:gd name="connsiteY7" fmla="*/ 16021049 h 16021049"/>
              <a:gd name="connsiteX8" fmla="*/ 0 w 16021050"/>
              <a:gd name="connsiteY8" fmla="*/ 8010524 h 16021049"/>
              <a:gd name="connsiteX9" fmla="*/ 8010525 w 16021050"/>
              <a:gd name="connsiteY9" fmla="*/ 0 h 1602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21050" h="16021049">
                <a:moveTo>
                  <a:pt x="8010525" y="1676399"/>
                </a:moveTo>
                <a:cubicBezTo>
                  <a:pt x="4512284" y="1676399"/>
                  <a:pt x="1676400" y="4512283"/>
                  <a:pt x="1676400" y="8010524"/>
                </a:cubicBezTo>
                <a:cubicBezTo>
                  <a:pt x="1676400" y="11508765"/>
                  <a:pt x="4512284" y="14344649"/>
                  <a:pt x="8010525" y="14344649"/>
                </a:cubicBezTo>
                <a:cubicBezTo>
                  <a:pt x="11508766" y="14344649"/>
                  <a:pt x="14344650" y="11508765"/>
                  <a:pt x="14344650" y="8010524"/>
                </a:cubicBezTo>
                <a:cubicBezTo>
                  <a:pt x="14344650" y="4512283"/>
                  <a:pt x="11508766" y="1676399"/>
                  <a:pt x="8010525" y="1676399"/>
                </a:cubicBezTo>
                <a:close/>
                <a:moveTo>
                  <a:pt x="8010525" y="0"/>
                </a:moveTo>
                <a:cubicBezTo>
                  <a:pt x="12434616" y="0"/>
                  <a:pt x="16021050" y="3586433"/>
                  <a:pt x="16021050" y="8010524"/>
                </a:cubicBezTo>
                <a:cubicBezTo>
                  <a:pt x="16021050" y="12434615"/>
                  <a:pt x="12434616" y="16021049"/>
                  <a:pt x="8010525" y="16021049"/>
                </a:cubicBezTo>
                <a:cubicBezTo>
                  <a:pt x="3586434" y="16021049"/>
                  <a:pt x="0" y="12434615"/>
                  <a:pt x="0" y="8010524"/>
                </a:cubicBezTo>
                <a:cubicBezTo>
                  <a:pt x="0" y="3586433"/>
                  <a:pt x="3586434" y="0"/>
                  <a:pt x="8010525" y="0"/>
                </a:cubicBezTo>
                <a:close/>
              </a:path>
            </a:pathLst>
          </a:custGeom>
          <a:solidFill>
            <a:srgbClr val="B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Rectangle 23"/>
          <p:cNvSpPr/>
          <p:nvPr/>
        </p:nvSpPr>
        <p:spPr>
          <a:xfrm>
            <a:off x="4225318" y="3400510"/>
            <a:ext cx="4120396" cy="721021"/>
          </a:xfrm>
          <a:prstGeom prst="rect">
            <a:avLst/>
          </a:prstGeom>
        </p:spPr>
        <p:txBody>
          <a:bodyPr wrap="square" lIns="0" tIns="0" rIns="0" bIns="0">
            <a:noAutofit/>
          </a:bodyPr>
          <a:lstStyle/>
          <a:p>
            <a:pPr>
              <a:lnSpc>
                <a:spcPts val="1700"/>
              </a:lnSpc>
            </a:pPr>
            <a:r>
              <a:rPr lang="en-US" sz="1200" dirty="0">
                <a:solidFill>
                  <a:schemeClr val="bg2">
                    <a:lumMod val="50000"/>
                  </a:schemeClr>
                </a:solidFill>
                <a:latin typeface="AvantGarde Bk BT" panose="020B0402020202020204" pitchFamily="34" charset="0"/>
                <a:ea typeface="Roboto Thin" charset="0"/>
                <a:cs typeface="Roboto Thin" charset="0"/>
              </a:rPr>
              <a:t>              </a:t>
            </a:r>
            <a:endParaRPr lang="en-US" altLang="zh-CN" sz="1200" dirty="0">
              <a:solidFill>
                <a:schemeClr val="bg2">
                  <a:lumMod val="50000"/>
                </a:schemeClr>
              </a:solidFill>
              <a:latin typeface="AvantGarde Bk BT" panose="020B0402020202020204" pitchFamily="34" charset="0"/>
              <a:ea typeface="Roboto Thin" charset="0"/>
              <a:cs typeface="Roboto Thin" charset="0"/>
            </a:endParaRPr>
          </a:p>
        </p:txBody>
      </p:sp>
      <p:sp>
        <p:nvSpPr>
          <p:cNvPr id="6" name="文本框 5"/>
          <p:cNvSpPr txBox="1"/>
          <p:nvPr/>
        </p:nvSpPr>
        <p:spPr>
          <a:xfrm>
            <a:off x="4220457" y="2776893"/>
            <a:ext cx="3907542" cy="402841"/>
          </a:xfrm>
          <a:prstGeom prst="rect">
            <a:avLst/>
          </a:prstGeom>
          <a:noFill/>
        </p:spPr>
        <p:txBody>
          <a:bodyPr wrap="square" lIns="0" tIns="0" rIns="0" bIns="0" rtlCol="0" anchor="ctr" anchorCtr="0">
            <a:noAutofit/>
          </a:bodyPr>
          <a:lstStyle/>
          <a:p>
            <a:r>
              <a:rPr lang="en-US" altLang="zh-CN" sz="4800" spc="-300" dirty="0">
                <a:solidFill>
                  <a:schemeClr val="bg2">
                    <a:lumMod val="50000"/>
                  </a:schemeClr>
                </a:solidFill>
                <a:latin typeface="BankGothic Md BT" panose="020B0807020203060204" pitchFamily="34" charset="0"/>
                <a:ea typeface="supercar" panose="00000400000000000000" pitchFamily="2" charset="-122"/>
              </a:rPr>
              <a:t>THANK YOU</a:t>
            </a:r>
            <a:endParaRPr lang="zh-CN" altLang="en-US" sz="4800" spc="-300" dirty="0">
              <a:solidFill>
                <a:schemeClr val="bg2">
                  <a:lumMod val="50000"/>
                </a:schemeClr>
              </a:solidFill>
              <a:latin typeface="BankGothic Md BT" panose="020B0807020203060204" pitchFamily="34" charset="0"/>
              <a:ea typeface="supercar" panose="00000400000000000000" pitchFamily="2" charset="-122"/>
            </a:endParaRPr>
          </a:p>
        </p:txBody>
      </p:sp>
      <p:pic>
        <p:nvPicPr>
          <p:cNvPr id="8" name="图片 7"/>
          <p:cNvPicPr>
            <a:picLocks noChangeAspect="1"/>
          </p:cNvPicPr>
          <p:nvPr/>
        </p:nvPicPr>
        <p:blipFill>
          <a:blip r:embed="rId1" cstate="print">
            <a:grayscl/>
            <a:extLst>
              <a:ext uri="{28A0092B-C50C-407E-A947-70E740481C1C}">
                <a14:useLocalDpi xmlns:a14="http://schemas.microsoft.com/office/drawing/2010/main" val="0"/>
              </a:ext>
            </a:extLst>
          </a:blip>
          <a:stretch>
            <a:fillRect/>
          </a:stretch>
        </p:blipFill>
        <p:spPr>
          <a:xfrm>
            <a:off x="9507514" y="-3742877"/>
            <a:ext cx="5368974" cy="5314774"/>
          </a:xfrm>
          <a:prstGeom prst="rect">
            <a:avLst/>
          </a:prstGeom>
        </p:spPr>
      </p:pic>
      <p:sp>
        <p:nvSpPr>
          <p:cNvPr id="9" name="任意多边形 8"/>
          <p:cNvSpPr/>
          <p:nvPr/>
        </p:nvSpPr>
        <p:spPr>
          <a:xfrm flipH="1">
            <a:off x="8625694" y="-4651795"/>
            <a:ext cx="7132612" cy="7132611"/>
          </a:xfrm>
          <a:custGeom>
            <a:avLst/>
            <a:gdLst>
              <a:gd name="connsiteX0" fmla="*/ 8010525 w 16021050"/>
              <a:gd name="connsiteY0" fmla="*/ 1676399 h 16021049"/>
              <a:gd name="connsiteX1" fmla="*/ 1676400 w 16021050"/>
              <a:gd name="connsiteY1" fmla="*/ 8010524 h 16021049"/>
              <a:gd name="connsiteX2" fmla="*/ 8010525 w 16021050"/>
              <a:gd name="connsiteY2" fmla="*/ 14344649 h 16021049"/>
              <a:gd name="connsiteX3" fmla="*/ 14344650 w 16021050"/>
              <a:gd name="connsiteY3" fmla="*/ 8010524 h 16021049"/>
              <a:gd name="connsiteX4" fmla="*/ 8010525 w 16021050"/>
              <a:gd name="connsiteY4" fmla="*/ 1676399 h 16021049"/>
              <a:gd name="connsiteX5" fmla="*/ 8010525 w 16021050"/>
              <a:gd name="connsiteY5" fmla="*/ 0 h 16021049"/>
              <a:gd name="connsiteX6" fmla="*/ 16021050 w 16021050"/>
              <a:gd name="connsiteY6" fmla="*/ 8010524 h 16021049"/>
              <a:gd name="connsiteX7" fmla="*/ 8010525 w 16021050"/>
              <a:gd name="connsiteY7" fmla="*/ 16021049 h 16021049"/>
              <a:gd name="connsiteX8" fmla="*/ 0 w 16021050"/>
              <a:gd name="connsiteY8" fmla="*/ 8010524 h 16021049"/>
              <a:gd name="connsiteX9" fmla="*/ 8010525 w 16021050"/>
              <a:gd name="connsiteY9" fmla="*/ 0 h 1602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21050" h="16021049">
                <a:moveTo>
                  <a:pt x="8010525" y="1676399"/>
                </a:moveTo>
                <a:cubicBezTo>
                  <a:pt x="4512284" y="1676399"/>
                  <a:pt x="1676400" y="4512283"/>
                  <a:pt x="1676400" y="8010524"/>
                </a:cubicBezTo>
                <a:cubicBezTo>
                  <a:pt x="1676400" y="11508765"/>
                  <a:pt x="4512284" y="14344649"/>
                  <a:pt x="8010525" y="14344649"/>
                </a:cubicBezTo>
                <a:cubicBezTo>
                  <a:pt x="11508766" y="14344649"/>
                  <a:pt x="14344650" y="11508765"/>
                  <a:pt x="14344650" y="8010524"/>
                </a:cubicBezTo>
                <a:cubicBezTo>
                  <a:pt x="14344650" y="4512283"/>
                  <a:pt x="11508766" y="1676399"/>
                  <a:pt x="8010525" y="1676399"/>
                </a:cubicBezTo>
                <a:close/>
                <a:moveTo>
                  <a:pt x="8010525" y="0"/>
                </a:moveTo>
                <a:cubicBezTo>
                  <a:pt x="12434616" y="0"/>
                  <a:pt x="16021050" y="3586433"/>
                  <a:pt x="16021050" y="8010524"/>
                </a:cubicBezTo>
                <a:cubicBezTo>
                  <a:pt x="16021050" y="12434615"/>
                  <a:pt x="12434616" y="16021049"/>
                  <a:pt x="8010525" y="16021049"/>
                </a:cubicBezTo>
                <a:cubicBezTo>
                  <a:pt x="3586434" y="16021049"/>
                  <a:pt x="0" y="12434615"/>
                  <a:pt x="0" y="8010524"/>
                </a:cubicBezTo>
                <a:cubicBezTo>
                  <a:pt x="0" y="3586433"/>
                  <a:pt x="3586434" y="0"/>
                  <a:pt x="8010525" y="0"/>
                </a:cubicBezTo>
                <a:close/>
              </a:path>
            </a:pathLst>
          </a:custGeom>
          <a:solidFill>
            <a:srgbClr val="B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ransition spd="slow">
    <p:push dir="u"/>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80000">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14:bounceEnd="80000">
                                          <p:cBhvr additive="base">
                                            <p:cTn id="7" dur="1000" fill="hold"/>
                                            <p:tgtEl>
                                              <p:spTgt spid="6"/>
                                            </p:tgtEl>
                                            <p:attrNameLst>
                                              <p:attrName>ppt_x</p:attrName>
                                            </p:attrNameLst>
                                          </p:cBhvr>
                                          <p:tavLst>
                                            <p:tav tm="0">
                                              <p:val>
                                                <p:strVal val="0-#ppt_w/2"/>
                                              </p:val>
                                            </p:tav>
                                            <p:tav tm="100000">
                                              <p:val>
                                                <p:strVal val="#ppt_x"/>
                                              </p:val>
                                            </p:tav>
                                          </p:tavLst>
                                        </p:anim>
                                        <p:anim calcmode="lin" valueType="num" p14:bounceEnd="80000">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8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80000">
                                          <p:cBhvr additive="base">
                                            <p:cTn id="11" dur="1000" fill="hold"/>
                                            <p:tgtEl>
                                              <p:spTgt spid="7"/>
                                            </p:tgtEl>
                                            <p:attrNameLst>
                                              <p:attrName>ppt_x</p:attrName>
                                            </p:attrNameLst>
                                          </p:cBhvr>
                                          <p:tavLst>
                                            <p:tav tm="0">
                                              <p:val>
                                                <p:strVal val="1+#ppt_w/2"/>
                                              </p:val>
                                            </p:tav>
                                            <p:tav tm="100000">
                                              <p:val>
                                                <p:strVal val="#ppt_x"/>
                                              </p:val>
                                            </p:tav>
                                          </p:tavLst>
                                        </p:anim>
                                        <p:anim calcmode="lin" valueType="num" p14:bounceEnd="80000">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1+#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a:xfrm>
            <a:off x="1494790" y="1198245"/>
            <a:ext cx="9677400" cy="5412740"/>
          </a:xfrm>
          <a:prstGeom prst="rect">
            <a:avLst/>
          </a:prstGeom>
        </p:spPr>
        <p:txBody>
          <a:bodyPr wrap="square" lIns="0" tIns="0" rIns="0" bIns="0">
            <a:noAutofit/>
          </a:bodyPr>
          <a:lstStyle/>
          <a:p>
            <a:pPr marL="457200" indent="-457200" algn="l">
              <a:lnSpc>
                <a:spcPct val="100000"/>
              </a:lnSpc>
              <a:buFont typeface="Arial" panose="020B0604020202020204" pitchFamily="34" charset="0"/>
              <a:buAutoNum type="arabicPeriod"/>
            </a:pPr>
            <a:r>
              <a:rPr lang="en-US" sz="2000" b="1" dirty="0">
                <a:solidFill>
                  <a:srgbClr val="767171"/>
                </a:solidFill>
                <a:latin typeface="AvantGarde Bk BT" panose="020B0402020202020204" pitchFamily="34" charset="0"/>
                <a:ea typeface="Roboto Thin" charset="0"/>
                <a:cs typeface="Roboto Thin" charset="0"/>
              </a:rPr>
              <a:t>Introduction</a:t>
            </a:r>
            <a:endParaRPr lang="en-US" sz="2000" b="1" dirty="0">
              <a:solidFill>
                <a:srgbClr val="767171"/>
              </a:solidFill>
              <a:latin typeface="AvantGarde Bk BT" panose="020B0402020202020204" pitchFamily="34" charset="0"/>
              <a:ea typeface="Roboto Thin" charset="0"/>
              <a:cs typeface="Roboto Thin" charset="0"/>
            </a:endParaRPr>
          </a:p>
          <a:p>
            <a:pPr marL="800100" lvl="1" indent="-342900" algn="l">
              <a:lnSpc>
                <a:spcPct val="100000"/>
              </a:lnSpc>
              <a:buFont typeface="Arial" panose="020B0604020202020204" pitchFamily="34" charset="0"/>
              <a:buChar char="•"/>
            </a:pPr>
            <a:r>
              <a:rPr lang="en-US" sz="2000" dirty="0">
                <a:solidFill>
                  <a:srgbClr val="767171"/>
                </a:solidFill>
                <a:latin typeface="AvantGarde Bk BT" panose="020B0402020202020204" pitchFamily="34" charset="0"/>
                <a:ea typeface="Roboto Thin" charset="0"/>
                <a:cs typeface="Roboto Thin" charset="0"/>
                <a:sym typeface="+mn-ea"/>
              </a:rPr>
              <a:t>Background and </a:t>
            </a:r>
            <a:r>
              <a:rPr lang="en-US" sz="2000" dirty="0">
                <a:solidFill>
                  <a:srgbClr val="767171"/>
                </a:solidFill>
                <a:latin typeface="AvantGarde Bk BT" panose="020B0402020202020204" pitchFamily="34" charset="0"/>
                <a:ea typeface="Roboto Thin" charset="0"/>
                <a:cs typeface="Roboto Thin" charset="0"/>
              </a:rPr>
              <a:t>Motivation</a:t>
            </a:r>
            <a:endParaRPr lang="en-US" sz="2000" dirty="0">
              <a:solidFill>
                <a:srgbClr val="767171"/>
              </a:solidFill>
              <a:latin typeface="AvantGarde Bk BT" panose="020B0402020202020204" pitchFamily="34" charset="0"/>
              <a:ea typeface="Roboto Thin" charset="0"/>
              <a:cs typeface="Roboto Thin" charset="0"/>
            </a:endParaRPr>
          </a:p>
          <a:p>
            <a:pPr marL="800100" lvl="1" indent="-342900" algn="l">
              <a:lnSpc>
                <a:spcPct val="100000"/>
              </a:lnSpc>
              <a:buFont typeface="Arial" panose="020B0604020202020204" pitchFamily="34" charset="0"/>
              <a:buChar char="•"/>
            </a:pPr>
            <a:r>
              <a:rPr lang="en-US" sz="2000" dirty="0">
                <a:solidFill>
                  <a:srgbClr val="767171"/>
                </a:solidFill>
                <a:latin typeface="AvantGarde Bk BT" panose="020B0402020202020204" pitchFamily="34" charset="0"/>
                <a:ea typeface="Roboto Thin" charset="0"/>
                <a:cs typeface="Roboto Thin" charset="0"/>
              </a:rPr>
              <a:t>Goals of Project</a:t>
            </a:r>
            <a:endParaRPr lang="zh-CN" altLang="en-US"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endParaRPr>
          </a:p>
          <a:p>
            <a:pPr marL="457200" lvl="0" indent="-457200" algn="l">
              <a:lnSpc>
                <a:spcPct val="150000"/>
              </a:lnSpc>
              <a:buFont typeface="Arial" panose="020B0604020202020204" pitchFamily="34" charset="0"/>
              <a:buAutoNum type="arabicPeriod"/>
            </a:pPr>
            <a:r>
              <a:rPr lang="en-US" altLang="zh-CN"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M</a:t>
            </a:r>
            <a:r>
              <a:rPr lang="zh-CN" altLang="en-US"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ethod of detecting the attack</a:t>
            </a:r>
            <a:endParaRPr lang="zh-CN" altLang="en-US"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endParaRPr>
          </a:p>
          <a:p>
            <a:pPr marL="457200" lvl="0" indent="-457200" algn="l">
              <a:lnSpc>
                <a:spcPct val="150000"/>
              </a:lnSpc>
              <a:buFont typeface="Arial" panose="020B0604020202020204" pitchFamily="34" charset="0"/>
              <a:buAutoNum type="arabicPeriod"/>
            </a:pPr>
            <a:r>
              <a:rPr lang="en-US" altLang="zh-CN"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S</a:t>
            </a:r>
            <a:r>
              <a:rPr lang="zh-CN" altLang="en-US"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election </a:t>
            </a:r>
            <a:r>
              <a:rPr lang="en-US" altLang="zh-CN"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of datasets</a:t>
            </a:r>
            <a:endParaRPr lang="en-US" altLang="zh-CN"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endParaRPr>
          </a:p>
          <a:p>
            <a:pPr marL="457200" lvl="0" indent="-457200" algn="l">
              <a:lnSpc>
                <a:spcPct val="150000"/>
              </a:lnSpc>
              <a:buClrTx/>
              <a:buSzTx/>
              <a:buFont typeface="Arial" panose="020B0604020202020204" pitchFamily="34" charset="0"/>
              <a:buAutoNum type="arabicPeriod"/>
            </a:pPr>
            <a:r>
              <a:rPr lang="en-US" altLang="zh-CN" sz="2000" spc="150">
                <a:solidFill>
                  <a:schemeClr val="tx1">
                    <a:lumMod val="65000"/>
                    <a:lumOff val="35000"/>
                  </a:schemeClr>
                </a:solidFill>
                <a:uFillTx/>
                <a:latin typeface="Arial" panose="020B0604020202020204" pitchFamily="34" charset="0"/>
                <a:ea typeface="微软雅黑" panose="020B0503020204020204" charset="-122"/>
                <a:sym typeface="+mn-ea"/>
              </a:rPr>
              <a:t>Machine Learning Algorithm and mathod</a:t>
            </a:r>
            <a:endParaRPr lang="en-US" altLang="zh-CN"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endParaRPr>
          </a:p>
          <a:p>
            <a:pPr marL="457200" lvl="0" indent="-457200" algn="l">
              <a:lnSpc>
                <a:spcPct val="150000"/>
              </a:lnSpc>
              <a:buFont typeface="Arial" panose="020B0604020202020204" pitchFamily="34" charset="0"/>
              <a:buAutoNum type="arabicPeriod"/>
            </a:pPr>
            <a:r>
              <a:rPr lang="en-US" altLang="zh-CN"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Data processing</a:t>
            </a:r>
            <a:endParaRPr lang="en-US" altLang="zh-CN"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endParaRPr>
          </a:p>
          <a:p>
            <a:pPr marL="800100" lvl="1" indent="-342900" algn="l">
              <a:lnSpc>
                <a:spcPct val="100000"/>
              </a:lnSpc>
              <a:buClrTx/>
              <a:buSzTx/>
              <a:buFont typeface="Arial" panose="020B0604020202020204" pitchFamily="34" charset="0"/>
              <a:buChar char="•"/>
            </a:pPr>
            <a:r>
              <a:rPr lang="en-US" sz="2000" dirty="0">
                <a:solidFill>
                  <a:srgbClr val="767171"/>
                </a:solidFill>
                <a:latin typeface="AvantGarde Bk BT" panose="020B0402020202020204" pitchFamily="34" charset="0"/>
                <a:ea typeface="Roboto Thin" charset="0"/>
                <a:cs typeface="Roboto Thin" charset="0"/>
                <a:sym typeface="Arial" panose="020B0604020202020204" pitchFamily="34" charset="0"/>
              </a:rPr>
              <a:t>Data Cleansing</a:t>
            </a:r>
            <a:endParaRPr lang="en-US" sz="2000" dirty="0">
              <a:solidFill>
                <a:srgbClr val="767171"/>
              </a:solidFill>
              <a:latin typeface="AvantGarde Bk BT" panose="020B0402020202020204" pitchFamily="34" charset="0"/>
              <a:ea typeface="Roboto Thin" charset="0"/>
              <a:cs typeface="Roboto Thin" charset="0"/>
              <a:sym typeface="Arial" panose="020B0604020202020204" pitchFamily="34" charset="0"/>
            </a:endParaRPr>
          </a:p>
          <a:p>
            <a:pPr marL="800100" lvl="1" indent="-342900" algn="l">
              <a:lnSpc>
                <a:spcPct val="100000"/>
              </a:lnSpc>
              <a:buClrTx/>
              <a:buSzTx/>
              <a:buFont typeface="Arial" panose="020B0604020202020204" pitchFamily="34" charset="0"/>
              <a:buChar char="•"/>
            </a:pPr>
            <a:r>
              <a:rPr lang="en-US" sz="2000" dirty="0">
                <a:solidFill>
                  <a:srgbClr val="767171"/>
                </a:solidFill>
                <a:latin typeface="AvantGarde Bk BT" panose="020B0402020202020204" pitchFamily="34" charset="0"/>
                <a:ea typeface="Roboto Thin" charset="0"/>
                <a:cs typeface="Roboto Thin" charset="0"/>
                <a:sym typeface="Arial" panose="020B0604020202020204" pitchFamily="34" charset="0"/>
              </a:rPr>
              <a:t>Creation of Training and Test Data</a:t>
            </a:r>
            <a:endParaRPr lang="en-US" sz="2000" dirty="0">
              <a:solidFill>
                <a:srgbClr val="767171"/>
              </a:solidFill>
              <a:latin typeface="AvantGarde Bk BT" panose="020B0402020202020204" pitchFamily="34" charset="0"/>
              <a:ea typeface="Roboto Thin" charset="0"/>
              <a:cs typeface="Roboto Thin" charset="0"/>
              <a:sym typeface="Arial" panose="020B0604020202020204" pitchFamily="34" charset="0"/>
            </a:endParaRPr>
          </a:p>
          <a:p>
            <a:pPr marL="800100" lvl="1" indent="-342900" algn="l">
              <a:lnSpc>
                <a:spcPct val="100000"/>
              </a:lnSpc>
              <a:buClrTx/>
              <a:buSzTx/>
              <a:buFont typeface="Arial" panose="020B0604020202020204" pitchFamily="34" charset="0"/>
              <a:buChar char="•"/>
            </a:pPr>
            <a:r>
              <a:rPr lang="en-US" sz="2000" dirty="0">
                <a:solidFill>
                  <a:srgbClr val="767171"/>
                </a:solidFill>
                <a:latin typeface="AvantGarde Bk BT" panose="020B0402020202020204" pitchFamily="34" charset="0"/>
                <a:ea typeface="Roboto Thin" charset="0"/>
                <a:cs typeface="Roboto Thin" charset="0"/>
                <a:sym typeface="Arial" panose="020B0604020202020204" pitchFamily="34" charset="0"/>
              </a:rPr>
              <a:t>Feature Selection</a:t>
            </a:r>
            <a:endParaRPr lang="en-US" sz="2000" dirty="0">
              <a:solidFill>
                <a:srgbClr val="767171"/>
              </a:solidFill>
              <a:latin typeface="AvantGarde Bk BT" panose="020B0402020202020204" pitchFamily="34" charset="0"/>
              <a:ea typeface="Roboto Thin" charset="0"/>
              <a:cs typeface="Roboto Thin" charset="0"/>
              <a:sym typeface="Arial" panose="020B0604020202020204" pitchFamily="34" charset="0"/>
            </a:endParaRPr>
          </a:p>
          <a:p>
            <a:pPr marL="800100" lvl="1" indent="-342900" algn="l">
              <a:lnSpc>
                <a:spcPct val="100000"/>
              </a:lnSpc>
              <a:buClrTx/>
              <a:buSzTx/>
              <a:buFont typeface="Arial" panose="020B0604020202020204" pitchFamily="34" charset="0"/>
              <a:buChar char="•"/>
            </a:pPr>
            <a:r>
              <a:rPr lang="en-US" sz="2000" dirty="0">
                <a:solidFill>
                  <a:srgbClr val="767171"/>
                </a:solidFill>
                <a:latin typeface="AvantGarde Bk BT" panose="020B0402020202020204" pitchFamily="34" charset="0"/>
                <a:ea typeface="Roboto Thin" charset="0"/>
                <a:cs typeface="Roboto Thin" charset="0"/>
                <a:sym typeface="Arial" panose="020B0604020202020204" pitchFamily="34" charset="0"/>
              </a:rPr>
              <a:t>Implementation of Machine Learning Algorithms</a:t>
            </a:r>
            <a:endParaRPr lang="zh-CN" altLang="en-US"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endParaRPr>
          </a:p>
          <a:p>
            <a:pPr marL="457200" lvl="0" indent="-457200" algn="l">
              <a:lnSpc>
                <a:spcPct val="150000"/>
              </a:lnSpc>
              <a:buFont typeface="Arial" panose="020B0604020202020204" pitchFamily="34" charset="0"/>
              <a:buAutoNum type="arabicPeriod"/>
            </a:pPr>
            <a:r>
              <a:rPr lang="zh-CN" altLang="en-US"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Performance Evaluation Methods</a:t>
            </a:r>
            <a:endParaRPr lang="zh-CN" altLang="en-US"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endParaRPr>
          </a:p>
          <a:p>
            <a:pPr marL="457200" lvl="0" indent="-457200" algn="l">
              <a:lnSpc>
                <a:spcPct val="150000"/>
              </a:lnSpc>
              <a:buFont typeface="Arial" panose="020B0604020202020204" pitchFamily="34" charset="0"/>
              <a:buAutoNum type="arabicPeriod"/>
            </a:pPr>
            <a:r>
              <a:rPr lang="zh-CN" altLang="en-US"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Assessment and comparison</a:t>
            </a:r>
            <a:endParaRPr lang="zh-CN" altLang="en-US"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endParaRPr>
          </a:p>
          <a:p>
            <a:pPr marL="457200" lvl="0" indent="-457200" algn="l">
              <a:lnSpc>
                <a:spcPct val="150000"/>
              </a:lnSpc>
              <a:buFont typeface="Arial" panose="020B0604020202020204" pitchFamily="34" charset="0"/>
              <a:buAutoNum type="arabicPeriod"/>
            </a:pPr>
            <a:r>
              <a:rPr lang="en-US" altLang="zh-CN"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C</a:t>
            </a:r>
            <a:r>
              <a:rPr lang="zh-CN" altLang="en-US"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onclusion</a:t>
            </a:r>
            <a:endParaRPr lang="zh-CN" altLang="en-US" sz="20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endParaRPr>
          </a:p>
          <a:p>
            <a:pPr marL="457200" lvl="0" indent="-457200" algn="l">
              <a:lnSpc>
                <a:spcPts val="1700"/>
              </a:lnSpc>
              <a:buFont typeface="Arial" panose="020B0604020202020204" pitchFamily="34" charset="0"/>
              <a:buAutoNum type="arabicPeriod"/>
            </a:pPr>
            <a:endParaRPr lang="zh-CN" altLang="en-US" sz="2000" spc="150" dirty="0">
              <a:solidFill>
                <a:schemeClr val="tx1">
                  <a:lumMod val="65000"/>
                  <a:lumOff val="35000"/>
                </a:schemeClr>
              </a:solidFill>
              <a:uFillTx/>
              <a:latin typeface="Arial" panose="020B0604020202020204" pitchFamily="34" charset="0"/>
              <a:ea typeface="微软雅黑" panose="020B0503020204020204" charset="-122"/>
              <a:cs typeface="Roboto Thin" charset="0"/>
              <a:sym typeface="Arial" panose="020B0604020202020204" pitchFamily="34" charset="0"/>
            </a:endParaRPr>
          </a:p>
          <a:p>
            <a:pPr algn="l">
              <a:lnSpc>
                <a:spcPts val="1700"/>
              </a:lnSpc>
            </a:pPr>
            <a:endParaRPr lang="en-US" sz="2000" b="1" dirty="0">
              <a:solidFill>
                <a:srgbClr val="767171"/>
              </a:solidFill>
              <a:latin typeface="AvantGarde Bk BT" panose="020B0402020202020204" pitchFamily="34" charset="0"/>
              <a:ea typeface="Roboto Thin" charset="0"/>
              <a:cs typeface="Roboto Thin" charset="0"/>
            </a:endParaRPr>
          </a:p>
          <a:p>
            <a:pPr marL="171450" indent="-171450" algn="l">
              <a:lnSpc>
                <a:spcPts val="1700"/>
              </a:lnSpc>
              <a:buFont typeface="Arial" panose="020B0604020202020204" pitchFamily="34" charset="0"/>
              <a:buChar char="•"/>
            </a:pPr>
            <a:endParaRPr lang="en-US" altLang="zh-CN" sz="2000" dirty="0">
              <a:solidFill>
                <a:srgbClr val="767171"/>
              </a:solidFill>
              <a:latin typeface="AvantGarde Bk BT" panose="020B0402020202020204" pitchFamily="34" charset="0"/>
              <a:ea typeface="Roboto Thin" charset="0"/>
              <a:cs typeface="Roboto Thin" charset="0"/>
            </a:endParaRPr>
          </a:p>
          <a:p>
            <a:pPr marL="0" lvl="0" indent="0" algn="l">
              <a:lnSpc>
                <a:spcPts val="1700"/>
              </a:lnSpc>
              <a:buClrTx/>
              <a:buSzTx/>
              <a:buFont typeface="Arial" panose="020B0604020202020204" pitchFamily="34" charset="0"/>
              <a:buNone/>
            </a:pPr>
            <a:endParaRPr lang="en-US" sz="2000" dirty="0">
              <a:solidFill>
                <a:srgbClr val="767171"/>
              </a:solidFill>
              <a:latin typeface="AvantGarde Bk BT" panose="020B0402020202020204" pitchFamily="34" charset="0"/>
              <a:ea typeface="Roboto Thin" charset="0"/>
              <a:cs typeface="Roboto Thin" charset="0"/>
            </a:endParaRPr>
          </a:p>
          <a:p>
            <a:pPr marL="0" lvl="0" indent="0" algn="l">
              <a:lnSpc>
                <a:spcPts val="1700"/>
              </a:lnSpc>
              <a:buClrTx/>
              <a:buSzTx/>
              <a:buFont typeface="Arial" panose="020B0604020202020204" pitchFamily="34" charset="0"/>
              <a:buNone/>
            </a:pPr>
            <a:endParaRPr lang="en-US" sz="2000" dirty="0">
              <a:solidFill>
                <a:srgbClr val="767171"/>
              </a:solidFill>
              <a:latin typeface="AvantGarde Bk BT" panose="020B0402020202020204" pitchFamily="34" charset="0"/>
              <a:ea typeface="Roboto Thin" charset="0"/>
              <a:cs typeface="Roboto Thin" charset="0"/>
              <a:sym typeface="+mn-ea"/>
            </a:endParaRPr>
          </a:p>
          <a:p>
            <a:pPr marL="800100" lvl="1" indent="-342900" algn="l">
              <a:lnSpc>
                <a:spcPts val="1700"/>
              </a:lnSpc>
              <a:buClrTx/>
              <a:buSzTx/>
              <a:buFont typeface="Arial" panose="020B0604020202020204" pitchFamily="34" charset="0"/>
              <a:buChar char="•"/>
            </a:pPr>
            <a:endParaRPr lang="en-US" sz="2000" dirty="0">
              <a:solidFill>
                <a:srgbClr val="767171"/>
              </a:solidFill>
              <a:latin typeface="AvantGarde Bk BT" panose="020B0402020202020204" pitchFamily="34" charset="0"/>
              <a:ea typeface="Roboto Thin" charset="0"/>
              <a:cs typeface="Roboto Thin" charset="0"/>
            </a:endParaRPr>
          </a:p>
          <a:p>
            <a:pPr marL="0" lvl="0" indent="0" algn="ctr">
              <a:lnSpc>
                <a:spcPts val="1700"/>
              </a:lnSpc>
              <a:buNone/>
            </a:pPr>
            <a:r>
              <a:rPr lang="en-US" sz="2000" dirty="0">
                <a:solidFill>
                  <a:srgbClr val="767171"/>
                </a:solidFill>
                <a:latin typeface="AvantGarde Bk BT" panose="020B0402020202020204" pitchFamily="34" charset="0"/>
                <a:ea typeface="Roboto Thin" charset="0"/>
                <a:cs typeface="Roboto Thin" charset="0"/>
              </a:rPr>
              <a:t> </a:t>
            </a:r>
            <a:endParaRPr lang="en-US" sz="2000" dirty="0">
              <a:solidFill>
                <a:srgbClr val="767171"/>
              </a:solidFill>
              <a:latin typeface="AvantGarde Bk BT" panose="020B0402020202020204" pitchFamily="34" charset="0"/>
              <a:ea typeface="Roboto Thin" charset="0"/>
              <a:cs typeface="Roboto Thin" charset="0"/>
            </a:endParaRPr>
          </a:p>
        </p:txBody>
      </p:sp>
      <p:sp>
        <p:nvSpPr>
          <p:cNvPr id="16" name="文本框 15"/>
          <p:cNvSpPr txBox="1"/>
          <p:nvPr/>
        </p:nvSpPr>
        <p:spPr>
          <a:xfrm>
            <a:off x="2355215" y="311553"/>
            <a:ext cx="7670800" cy="434660"/>
          </a:xfrm>
          <a:prstGeom prst="rect">
            <a:avLst/>
          </a:prstGeom>
          <a:noFill/>
        </p:spPr>
        <p:txBody>
          <a:bodyPr wrap="none" lIns="0" tIns="0" rIns="0" bIns="0" rtlCol="0" anchor="ctr" anchorCtr="1">
            <a:noAutofit/>
          </a:bodyPr>
          <a:lstStyle/>
          <a:p>
            <a:pPr algn="ctr"/>
            <a:r>
              <a:rPr lang="en-US" sz="6000" b="1" spc="600" dirty="0">
                <a:solidFill>
                  <a:srgbClr val="767171"/>
                </a:solidFill>
                <a:latin typeface="Agency FB" panose="020B0503020202020204" pitchFamily="34" charset="0"/>
                <a:ea typeface="supercar" panose="00000400000000000000" pitchFamily="2" charset="-122"/>
              </a:rPr>
              <a:t>Outline</a:t>
            </a:r>
            <a:endParaRPr lang="en-US" sz="6000" b="1" spc="600" dirty="0">
              <a:solidFill>
                <a:srgbClr val="767171"/>
              </a:solidFill>
              <a:latin typeface="Agency FB" panose="020B0503020202020204" pitchFamily="34" charset="0"/>
              <a:ea typeface="supercar" panose="00000400000000000000" pitchFamily="2"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000" fill="hold"/>
                                        <p:tgtEl>
                                          <p:spTgt spid="16"/>
                                        </p:tgtEl>
                                        <p:attrNameLst>
                                          <p:attrName>ppt_w</p:attrName>
                                        </p:attrNameLst>
                                      </p:cBhvr>
                                      <p:tavLst>
                                        <p:tav tm="0">
                                          <p:val>
                                            <p:fltVal val="0"/>
                                          </p:val>
                                        </p:tav>
                                        <p:tav tm="100000">
                                          <p:val>
                                            <p:strVal val="#ppt_w"/>
                                          </p:val>
                                        </p:tav>
                                      </p:tavLst>
                                    </p:anim>
                                    <p:anim calcmode="lin" valueType="num">
                                      <p:cBhvr>
                                        <p:cTn id="8" dur="1000" fill="hold"/>
                                        <p:tgtEl>
                                          <p:spTgt spid="16"/>
                                        </p:tgtEl>
                                        <p:attrNameLst>
                                          <p:attrName>ppt_h</p:attrName>
                                        </p:attrNameLst>
                                      </p:cBhvr>
                                      <p:tavLst>
                                        <p:tav tm="0">
                                          <p:val>
                                            <p:fltVal val="0"/>
                                          </p:val>
                                        </p:tav>
                                        <p:tav tm="100000">
                                          <p:val>
                                            <p:strVal val="#ppt_h"/>
                                          </p:val>
                                        </p:tav>
                                      </p:tavLst>
                                    </p:anim>
                                    <p:anim calcmode="lin" valueType="num">
                                      <p:cBhvr>
                                        <p:cTn id="9" dur="1000" fill="hold"/>
                                        <p:tgtEl>
                                          <p:spTgt spid="16"/>
                                        </p:tgtEl>
                                        <p:attrNameLst>
                                          <p:attrName>style.rotation</p:attrName>
                                        </p:attrNameLst>
                                      </p:cBhvr>
                                      <p:tavLst>
                                        <p:tav tm="0">
                                          <p:val>
                                            <p:fltVal val="90"/>
                                          </p:val>
                                        </p:tav>
                                        <p:tav tm="100000">
                                          <p:val>
                                            <p:fltVal val="0"/>
                                          </p:val>
                                        </p:tav>
                                      </p:tavLst>
                                    </p:anim>
                                    <p:animEffect transition="in" filter="fade">
                                      <p:cBhvr>
                                        <p:cTn id="10" dur="1000"/>
                                        <p:tgtEl>
                                          <p:spTgt spid="16"/>
                                        </p:tgtEl>
                                      </p:cBhvr>
                                    </p:animEffect>
                                  </p:childTnLst>
                                </p:cTn>
                              </p:par>
                              <p:par>
                                <p:cTn id="11" presetID="2" presetClass="entr" presetSubtype="8"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additive="base">
                                        <p:cTn id="13" dur="500" fill="hold"/>
                                        <p:tgtEl>
                                          <p:spTgt spid="24"/>
                                        </p:tgtEl>
                                        <p:attrNameLst>
                                          <p:attrName>ppt_x</p:attrName>
                                        </p:attrNameLst>
                                      </p:cBhvr>
                                      <p:tavLst>
                                        <p:tav tm="0">
                                          <p:val>
                                            <p:strVal val="0-#ppt_w/2"/>
                                          </p:val>
                                        </p:tav>
                                        <p:tav tm="100000">
                                          <p:val>
                                            <p:strVal val="#ppt_x"/>
                                          </p:val>
                                        </p:tav>
                                      </p:tavLst>
                                    </p:anim>
                                    <p:anim calcmode="lin" valueType="num">
                                      <p:cBhvr additive="base">
                                        <p:cTn id="14"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0" name="直接连接符 59"/>
          <p:cNvCxnSpPr/>
          <p:nvPr>
            <p:custDataLst>
              <p:tags r:id="rId1"/>
            </p:custDataLst>
          </p:nvPr>
        </p:nvCxnSpPr>
        <p:spPr>
          <a:xfrm>
            <a:off x="6472897" y="1699768"/>
            <a:ext cx="0" cy="414439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custDataLst>
              <p:tags r:id="rId2"/>
            </p:custDataLst>
          </p:nvPr>
        </p:nvCxnSpPr>
        <p:spPr>
          <a:xfrm>
            <a:off x="9242694" y="1699768"/>
            <a:ext cx="0" cy="414439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31" name="文本框 30"/>
          <p:cNvSpPr txBox="1"/>
          <p:nvPr>
            <p:custDataLst>
              <p:tags r:id="rId3"/>
            </p:custDataLst>
          </p:nvPr>
        </p:nvSpPr>
        <p:spPr>
          <a:xfrm>
            <a:off x="4056305" y="1968848"/>
            <a:ext cx="2416592" cy="4542269"/>
          </a:xfrm>
          <a:prstGeom prst="rect">
            <a:avLst/>
          </a:prstGeom>
          <a:noFill/>
        </p:spPr>
        <p:txBody>
          <a:bodyPr wrap="square" rtlCol="0" anchor="t">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fontAlgn="auto">
              <a:lnSpc>
                <a:spcPct val="150000"/>
              </a:lnSpc>
              <a:spcBef>
                <a:spcPts val="1000"/>
              </a:spcBef>
              <a:spcAft>
                <a:spcPts val="0"/>
              </a:spcAft>
              <a:buSzPct val="100000"/>
            </a:pPr>
            <a:r>
              <a:rPr lang="en-US" sz="1600" spc="-200" dirty="0">
                <a:solidFill>
                  <a:schemeClr val="tx1">
                    <a:lumMod val="65000"/>
                    <a:lumOff val="35000"/>
                  </a:schemeClr>
                </a:solidFill>
                <a:latin typeface="Arial" panose="020B0604020202020204" pitchFamily="34" charset="0"/>
                <a:ea typeface="微软雅黑" panose="020B0503020204020204" charset="-122"/>
              </a:rPr>
              <a:t>         Attacks on the Internet are on the rise.Against these attacks, there are two basic methods to detect attacks to ensure information security: feature-based identification and outlier-based detection.</a:t>
            </a:r>
            <a:endParaRPr lang="en-US" sz="1600" spc="-200" dirty="0">
              <a:solidFill>
                <a:schemeClr val="tx1">
                  <a:lumMod val="65000"/>
                  <a:lumOff val="35000"/>
                </a:schemeClr>
              </a:solidFill>
              <a:latin typeface="Arial" panose="020B0604020202020204" pitchFamily="34" charset="0"/>
              <a:ea typeface="微软雅黑" panose="020B0503020204020204" charset="-122"/>
            </a:endParaRPr>
          </a:p>
        </p:txBody>
      </p:sp>
      <p:sp>
        <p:nvSpPr>
          <p:cNvPr id="11" name="文本框 10"/>
          <p:cNvSpPr txBox="1"/>
          <p:nvPr>
            <p:custDataLst>
              <p:tags r:id="rId4"/>
            </p:custDataLst>
          </p:nvPr>
        </p:nvSpPr>
        <p:spPr>
          <a:xfrm>
            <a:off x="4054762" y="1568739"/>
            <a:ext cx="2416585" cy="400110"/>
          </a:xfrm>
          <a:prstGeom prst="rect">
            <a:avLst/>
          </a:prstGeom>
          <a:noFill/>
        </p:spPr>
        <p:txBody>
          <a:bodyPr wrap="square" rtlCol="0" anchor="ctr">
            <a:normAutofit/>
          </a:bodyPr>
          <a:lstStyle/>
          <a:p>
            <a:pPr marL="0" indent="0" algn="l">
              <a:lnSpc>
                <a:spcPct val="100000"/>
              </a:lnSpc>
              <a:spcBef>
                <a:spcPts val="0"/>
              </a:spcBef>
              <a:spcAft>
                <a:spcPts val="0"/>
              </a:spcAft>
              <a:buSzPct val="100000"/>
            </a:pPr>
            <a:r>
              <a:rPr lang="en-US" altLang="zh-CN" sz="2000" b="1" spc="-200" dirty="0">
                <a:solidFill>
                  <a:schemeClr val="tx1">
                    <a:lumMod val="85000"/>
                    <a:lumOff val="15000"/>
                  </a:schemeClr>
                </a:solidFill>
                <a:latin typeface="Arial" panose="020B0604020202020204" pitchFamily="34" charset="0"/>
                <a:ea typeface="微软雅黑" panose="020B0503020204020204" charset="-122"/>
              </a:rPr>
              <a:t>Large network</a:t>
            </a:r>
            <a:endParaRPr lang="en-US" altLang="zh-CN" sz="2000" b="1" spc="-200" dirty="0">
              <a:solidFill>
                <a:schemeClr val="tx1">
                  <a:lumMod val="85000"/>
                  <a:lumOff val="15000"/>
                </a:schemeClr>
              </a:solidFill>
              <a:latin typeface="Arial" panose="020B0604020202020204" pitchFamily="34" charset="0"/>
              <a:ea typeface="微软雅黑" panose="020B0503020204020204" charset="-122"/>
            </a:endParaRPr>
          </a:p>
        </p:txBody>
      </p:sp>
      <p:sp>
        <p:nvSpPr>
          <p:cNvPr id="84" name="文本框 83"/>
          <p:cNvSpPr txBox="1"/>
          <p:nvPr>
            <p:custDataLst>
              <p:tags r:id="rId5"/>
            </p:custDataLst>
          </p:nvPr>
        </p:nvSpPr>
        <p:spPr>
          <a:xfrm>
            <a:off x="6766981" y="1968848"/>
            <a:ext cx="2416583" cy="4542269"/>
          </a:xfrm>
          <a:prstGeom prst="rect">
            <a:avLst/>
          </a:prstGeom>
          <a:noFill/>
        </p:spPr>
        <p:txBody>
          <a:bodyPr wrap="square" rtlCol="0" anchor="t">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fontAlgn="auto">
              <a:lnSpc>
                <a:spcPct val="150000"/>
              </a:lnSpc>
              <a:spcBef>
                <a:spcPts val="1000"/>
              </a:spcBef>
              <a:spcAft>
                <a:spcPts val="0"/>
              </a:spcAft>
              <a:buSzPct val="100000"/>
            </a:pPr>
            <a:r>
              <a:rPr lang="en-US" sz="1600" spc="-200" dirty="0">
                <a:solidFill>
                  <a:schemeClr val="tx1">
                    <a:lumMod val="65000"/>
                    <a:lumOff val="35000"/>
                  </a:schemeClr>
                </a:solidFill>
                <a:latin typeface="Arial" panose="020B0604020202020204" pitchFamily="34" charset="0"/>
                <a:ea typeface="微软雅黑" panose="020B0503020204020204" charset="-122"/>
              </a:rPr>
              <a:t>        For different data types and field indicators, it is complex for people to select appropriate machine learning algorithms and obtain high performance predictions.</a:t>
            </a:r>
            <a:endParaRPr lang="en-US" sz="1600" spc="-200" dirty="0">
              <a:solidFill>
                <a:schemeClr val="tx1">
                  <a:lumMod val="65000"/>
                  <a:lumOff val="35000"/>
                </a:schemeClr>
              </a:solidFill>
              <a:latin typeface="Arial" panose="020B0604020202020204" pitchFamily="34" charset="0"/>
              <a:ea typeface="微软雅黑" panose="020B0503020204020204" charset="-122"/>
            </a:endParaRPr>
          </a:p>
        </p:txBody>
      </p:sp>
      <p:sp>
        <p:nvSpPr>
          <p:cNvPr id="12" name="文本框 11"/>
          <p:cNvSpPr txBox="1"/>
          <p:nvPr>
            <p:custDataLst>
              <p:tags r:id="rId6"/>
            </p:custDataLst>
          </p:nvPr>
        </p:nvSpPr>
        <p:spPr>
          <a:xfrm>
            <a:off x="6765440" y="1568739"/>
            <a:ext cx="2416568" cy="400110"/>
          </a:xfrm>
          <a:prstGeom prst="rect">
            <a:avLst/>
          </a:prstGeom>
          <a:noFill/>
        </p:spPr>
        <p:txBody>
          <a:bodyPr wrap="square" rtlCol="0" anchor="ctr">
            <a:normAutofit/>
          </a:bodyPr>
          <a:lstStyle/>
          <a:p>
            <a:pPr marL="0" indent="0" algn="l">
              <a:lnSpc>
                <a:spcPct val="100000"/>
              </a:lnSpc>
              <a:spcBef>
                <a:spcPts val="0"/>
              </a:spcBef>
              <a:spcAft>
                <a:spcPts val="0"/>
              </a:spcAft>
              <a:buSzPct val="100000"/>
            </a:pPr>
            <a:r>
              <a:rPr lang="en-US" altLang="zh-CN" sz="2000" b="1" spc="-200" dirty="0">
                <a:solidFill>
                  <a:schemeClr val="tx1">
                    <a:lumMod val="85000"/>
                    <a:lumOff val="15000"/>
                  </a:schemeClr>
                </a:solidFill>
                <a:latin typeface="Arial" panose="020B0604020202020204" pitchFamily="34" charset="0"/>
                <a:ea typeface="微软雅黑" panose="020B0503020204020204" charset="-122"/>
              </a:rPr>
              <a:t>Various Attack</a:t>
            </a:r>
            <a:endParaRPr lang="en-US" altLang="zh-CN" sz="2000" b="1" spc="-200" dirty="0">
              <a:solidFill>
                <a:schemeClr val="tx1">
                  <a:lumMod val="85000"/>
                  <a:lumOff val="15000"/>
                </a:schemeClr>
              </a:solidFill>
              <a:latin typeface="Arial" panose="020B0604020202020204" pitchFamily="34" charset="0"/>
              <a:ea typeface="微软雅黑" panose="020B0503020204020204" charset="-122"/>
            </a:endParaRPr>
          </a:p>
        </p:txBody>
      </p:sp>
      <p:sp>
        <p:nvSpPr>
          <p:cNvPr id="85" name="文本框 84"/>
          <p:cNvSpPr txBox="1"/>
          <p:nvPr>
            <p:custDataLst>
              <p:tags r:id="rId7"/>
            </p:custDataLst>
          </p:nvPr>
        </p:nvSpPr>
        <p:spPr>
          <a:xfrm>
            <a:off x="9476108" y="1970952"/>
            <a:ext cx="2380220" cy="4542269"/>
          </a:xfrm>
          <a:prstGeom prst="rect">
            <a:avLst/>
          </a:prstGeom>
          <a:noFill/>
        </p:spPr>
        <p:txBody>
          <a:bodyPr wrap="square" rtlCol="0" anchor="t">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fontAlgn="auto">
              <a:lnSpc>
                <a:spcPct val="150000"/>
              </a:lnSpc>
              <a:spcBef>
                <a:spcPts val="1000"/>
              </a:spcBef>
              <a:spcAft>
                <a:spcPts val="0"/>
              </a:spcAft>
              <a:buSzPct val="100000"/>
            </a:pPr>
            <a:r>
              <a:rPr lang="en-US" sz="1600" spc="-200" dirty="0">
                <a:solidFill>
                  <a:schemeClr val="tx1">
                    <a:lumMod val="65000"/>
                    <a:lumOff val="35000"/>
                  </a:schemeClr>
                </a:solidFill>
                <a:latin typeface="Arial" panose="020B0604020202020204" pitchFamily="34" charset="0"/>
                <a:ea typeface="微软雅黑" panose="020B0503020204020204" charset="-122"/>
              </a:rPr>
              <a:t>         In the past 20 years, the number of people using the Internet has exceeded 4 billion and continues to grow rapidly.</a:t>
            </a:r>
            <a:endParaRPr lang="en-US" sz="1600" spc="-200" dirty="0">
              <a:solidFill>
                <a:schemeClr val="tx1">
                  <a:lumMod val="65000"/>
                  <a:lumOff val="35000"/>
                </a:schemeClr>
              </a:solidFill>
              <a:latin typeface="Arial" panose="020B0604020202020204" pitchFamily="34" charset="0"/>
              <a:ea typeface="微软雅黑" panose="020B0503020204020204" charset="-122"/>
            </a:endParaRPr>
          </a:p>
        </p:txBody>
      </p:sp>
      <p:sp>
        <p:nvSpPr>
          <p:cNvPr id="13" name="文本框 12"/>
          <p:cNvSpPr txBox="1"/>
          <p:nvPr>
            <p:custDataLst>
              <p:tags r:id="rId8"/>
            </p:custDataLst>
          </p:nvPr>
        </p:nvSpPr>
        <p:spPr>
          <a:xfrm>
            <a:off x="9476107" y="1566636"/>
            <a:ext cx="2380215" cy="400110"/>
          </a:xfrm>
          <a:prstGeom prst="rect">
            <a:avLst/>
          </a:prstGeom>
          <a:noFill/>
        </p:spPr>
        <p:txBody>
          <a:bodyPr wrap="square" rtlCol="0" anchor="ctr">
            <a:noAutofit/>
          </a:bodyPr>
          <a:lstStyle/>
          <a:p>
            <a:pPr marL="0" algn="l">
              <a:lnSpc>
                <a:spcPct val="100000"/>
              </a:lnSpc>
              <a:spcBef>
                <a:spcPts val="0"/>
              </a:spcBef>
              <a:spcAft>
                <a:spcPts val="0"/>
              </a:spcAft>
              <a:buClrTx/>
              <a:buSzTx/>
              <a:buFontTx/>
            </a:pPr>
            <a:r>
              <a:rPr lang="en-US" altLang="zh-CN" sz="2000" b="1" spc="-200" dirty="0">
                <a:solidFill>
                  <a:schemeClr val="tx1">
                    <a:lumMod val="85000"/>
                    <a:lumOff val="15000"/>
                  </a:schemeClr>
                </a:solidFill>
                <a:latin typeface="Arial" panose="020B0604020202020204" pitchFamily="34" charset="0"/>
                <a:ea typeface="微软雅黑" panose="020B0503020204020204" charset="-122"/>
                <a:sym typeface="+mn-ea"/>
              </a:rPr>
              <a:t>Difficult </a:t>
            </a:r>
            <a:r>
              <a:rPr lang="en-US" altLang="zh-CN" sz="2000" b="1" spc="-200" dirty="0">
                <a:solidFill>
                  <a:schemeClr val="tx1">
                    <a:lumMod val="85000"/>
                    <a:lumOff val="15000"/>
                  </a:schemeClr>
                </a:solidFill>
                <a:latin typeface="Arial" panose="020B0604020202020204" pitchFamily="34" charset="0"/>
                <a:ea typeface="微软雅黑" panose="020B0503020204020204" charset="-122"/>
              </a:rPr>
              <a:t>Detection </a:t>
            </a:r>
            <a:endParaRPr lang="en-US" altLang="zh-CN" sz="2000" b="1" spc="-200" dirty="0">
              <a:solidFill>
                <a:schemeClr val="tx1">
                  <a:lumMod val="85000"/>
                  <a:lumOff val="15000"/>
                </a:schemeClr>
              </a:solidFill>
              <a:latin typeface="Arial" panose="020B0604020202020204" pitchFamily="34" charset="0"/>
              <a:ea typeface="微软雅黑" panose="020B0503020204020204" charset="-122"/>
            </a:endParaRPr>
          </a:p>
        </p:txBody>
      </p:sp>
      <p:sp>
        <p:nvSpPr>
          <p:cNvPr id="20" name="文本框 19"/>
          <p:cNvSpPr txBox="1"/>
          <p:nvPr>
            <p:custDataLst>
              <p:tags r:id="rId9"/>
            </p:custDataLst>
          </p:nvPr>
        </p:nvSpPr>
        <p:spPr>
          <a:xfrm>
            <a:off x="498260" y="292083"/>
            <a:ext cx="10970895" cy="706755"/>
          </a:xfrm>
          <a:prstGeom prst="rect">
            <a:avLst/>
          </a:prstGeom>
        </p:spPr>
        <p:txBody>
          <a:bodyPr vert="horz" lIns="101600" tIns="38100" rIns="76200" bIns="38100" rtlCol="0" anchor="ctr" anchorCtr="0">
            <a:normAutofit/>
          </a:bodyPr>
          <a:lstStyle>
            <a:lvl1pPr marR="0" fontAlgn="auto">
              <a:lnSpc>
                <a:spcPct val="100000"/>
              </a:lnSpc>
              <a:spcBef>
                <a:spcPct val="0"/>
              </a:spcBef>
              <a:buNone/>
              <a:defRPr kumimoji="0" lang="zh-CN" altLang="en-US" sz="3600" b="1" i="0" u="none" strike="noStrike" cap="none" spc="3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marL="0" algn="l">
              <a:lnSpc>
                <a:spcPct val="100000"/>
              </a:lnSpc>
              <a:spcBef>
                <a:spcPts val="0"/>
              </a:spcBef>
              <a:buClrTx/>
              <a:buSzTx/>
              <a:buFontTx/>
            </a:pPr>
            <a:r>
              <a:rPr lang="en-US" sz="3200">
                <a:solidFill>
                  <a:srgbClr val="767171"/>
                </a:solidFill>
                <a:latin typeface="AvantGarde Bk BT" panose="020B0402020202020204" pitchFamily="34" charset="0"/>
                <a:ea typeface="Roboto Thin" charset="0"/>
                <a:cs typeface="Roboto Thin" charset="0"/>
                <a:sym typeface="+mn-ea"/>
              </a:rPr>
              <a:t>Introduction - </a:t>
            </a:r>
            <a:r>
              <a:rPr lang="en-US" sz="3200" b="0" spc="0" dirty="0">
                <a:solidFill>
                  <a:srgbClr val="767171"/>
                </a:solidFill>
                <a:latin typeface="AvantGarde Bk BT" panose="020B0402020202020204" pitchFamily="34" charset="0"/>
                <a:ea typeface="Roboto Thin" charset="0"/>
                <a:cs typeface="Roboto Thin" charset="0"/>
              </a:rPr>
              <a:t>Background and Motivation</a:t>
            </a:r>
            <a:endParaRPr lang="en-US" sz="3200" b="0" spc="0" dirty="0">
              <a:solidFill>
                <a:srgbClr val="767171"/>
              </a:solidFill>
              <a:latin typeface="AvantGarde Bk BT" panose="020B0402020202020204" pitchFamily="34" charset="0"/>
              <a:ea typeface="Roboto Thin" charset="0"/>
              <a:cs typeface="Roboto Thin" charset="0"/>
            </a:endParaRPr>
          </a:p>
        </p:txBody>
      </p:sp>
      <p:sp>
        <p:nvSpPr>
          <p:cNvPr id="21" name="文本占位符 2"/>
          <p:cNvSpPr txBox="1"/>
          <p:nvPr>
            <p:custDataLst>
              <p:tags r:id="rId10"/>
            </p:custDataLst>
          </p:nvPr>
        </p:nvSpPr>
        <p:spPr>
          <a:xfrm>
            <a:off x="499534" y="1098071"/>
            <a:ext cx="10969621" cy="369332"/>
          </a:xfrm>
          <a:prstGeom prst="rect">
            <a:avLst/>
          </a:prstGeom>
        </p:spPr>
        <p:txBody>
          <a:bodyPr wrap="square">
            <a:normAutofit/>
          </a:bodyPr>
          <a:lstStyle>
            <a:lvl1pPr marL="2286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50000"/>
              </a:lnSpc>
              <a:spcBef>
                <a:spcPts val="0"/>
              </a:spcBef>
              <a:spcAft>
                <a:spcPts val="1000"/>
              </a:spcAft>
              <a:buFont typeface="Arial" panose="020B0604020202020204" pitchFamily="34" charset="0"/>
              <a:buChar char="•"/>
              <a:tabLst>
                <a:tab pos="1609725" algn="l"/>
              </a:tabLst>
              <a:defRPr sz="1600" u="none" strike="noStrike" kern="1200" cap="none" spc="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5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lnSpc>
                <a:spcPct val="100000"/>
              </a:lnSpc>
              <a:spcBef>
                <a:spcPts val="0"/>
              </a:spcBef>
              <a:spcAft>
                <a:spcPts val="0"/>
              </a:spcAft>
              <a:buSzPct val="100000"/>
              <a:buNone/>
            </a:pPr>
            <a:r>
              <a:rPr lang="en-US" altLang="zh-CN" sz="1800" spc="-200" dirty="0">
                <a:latin typeface="Arial" panose="020B0604020202020204" pitchFamily="34" charset="0"/>
                <a:ea typeface="微软雅黑" panose="020B0503020204020204" charset="-122"/>
              </a:rPr>
              <a:t>1.1</a:t>
            </a:r>
            <a:endParaRPr lang="en-US" altLang="zh-CN" sz="1800" spc="-200" dirty="0">
              <a:latin typeface="Arial" panose="020B0604020202020204" pitchFamily="34" charset="0"/>
              <a:ea typeface="微软雅黑" panose="020B0503020204020204" charset="-122"/>
            </a:endParaRPr>
          </a:p>
        </p:txBody>
      </p:sp>
      <p:pic>
        <p:nvPicPr>
          <p:cNvPr id="17" name="图片 16"/>
          <p:cNvPicPr>
            <a:picLocks noChangeAspect="1"/>
          </p:cNvPicPr>
          <p:nvPr>
            <p:custDataLst>
              <p:tags r:id="rId11"/>
            </p:custDataLst>
          </p:nvPr>
        </p:nvPicPr>
        <p:blipFill>
          <a:blip r:embed="rId12"/>
          <a:srcRect l="19714" r="19714"/>
          <a:stretch>
            <a:fillRect/>
          </a:stretch>
        </p:blipFill>
        <p:spPr>
          <a:xfrm>
            <a:off x="498260" y="1566636"/>
            <a:ext cx="3204830" cy="4946583"/>
          </a:xfrm>
          <a:prstGeom prst="rect">
            <a:avLst/>
          </a:prstGeom>
        </p:spPr>
      </p:pic>
    </p:spTree>
    <p:custDataLst>
      <p:tags r:id="rId1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椭圆 23"/>
          <p:cNvSpPr/>
          <p:nvPr/>
        </p:nvSpPr>
        <p:spPr>
          <a:xfrm>
            <a:off x="392140" y="336549"/>
            <a:ext cx="736600" cy="736600"/>
          </a:xfrm>
          <a:prstGeom prst="ellipse">
            <a:avLst/>
          </a:prstGeom>
          <a:noFill/>
          <a:ln w="19050">
            <a:solidFill>
              <a:srgbClr val="B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760440" y="806447"/>
            <a:ext cx="293659" cy="415786"/>
          </a:xfrm>
          <a:prstGeom prst="rect">
            <a:avLst/>
          </a:prstGeom>
          <a:noFill/>
        </p:spPr>
        <p:txBody>
          <a:bodyPr wrap="none" lIns="0" tIns="0" rIns="0" bIns="0" rtlCol="0" anchor="ctr" anchorCtr="1">
            <a:noAutofit/>
          </a:bodyPr>
          <a:lstStyle/>
          <a:p>
            <a:r>
              <a:rPr lang="en-US" altLang="zh-CN" sz="4400" dirty="0">
                <a:solidFill>
                  <a:srgbClr val="767171"/>
                </a:solidFill>
                <a:latin typeface="AvantGarde Bk BT" panose="020B0402020202020204" pitchFamily="34" charset="0"/>
                <a:ea typeface="DotumChe" panose="020B0609000101010101" pitchFamily="49" charset="-127"/>
              </a:rPr>
              <a:t>1.2</a:t>
            </a:r>
            <a:endParaRPr lang="en-US" altLang="zh-CN" sz="4400" dirty="0">
              <a:solidFill>
                <a:srgbClr val="767171"/>
              </a:solidFill>
              <a:latin typeface="AvantGarde Bk BT" panose="020B0402020202020204" pitchFamily="34" charset="0"/>
              <a:ea typeface="宋体" panose="02010600030101010101" pitchFamily="2" charset="-122"/>
            </a:endParaRPr>
          </a:p>
        </p:txBody>
      </p:sp>
      <p:sp>
        <p:nvSpPr>
          <p:cNvPr id="27" name="文本框 26"/>
          <p:cNvSpPr txBox="1"/>
          <p:nvPr/>
        </p:nvSpPr>
        <p:spPr>
          <a:xfrm>
            <a:off x="1326515" y="336550"/>
            <a:ext cx="5444490" cy="402590"/>
          </a:xfrm>
          <a:prstGeom prst="rect">
            <a:avLst/>
          </a:prstGeom>
          <a:noFill/>
        </p:spPr>
        <p:txBody>
          <a:bodyPr wrap="square" lIns="0" tIns="0" rIns="0" bIns="0" rtlCol="0" anchor="ctr" anchorCtr="0">
            <a:noAutofit/>
          </a:bodyPr>
          <a:lstStyle/>
          <a:p>
            <a:r>
              <a:rPr lang="en-US" sz="3200">
                <a:solidFill>
                  <a:srgbClr val="767171"/>
                </a:solidFill>
                <a:latin typeface="AvantGarde Bk BT" panose="020B0402020202020204" pitchFamily="34" charset="0"/>
                <a:ea typeface="Roboto Thin" charset="0"/>
                <a:cs typeface="Roboto Thin" charset="0"/>
                <a:sym typeface="+mn-ea"/>
              </a:rPr>
              <a:t>Introduction - </a:t>
            </a:r>
            <a:r>
              <a:rPr lang="en-US" sz="3200" dirty="0">
                <a:solidFill>
                  <a:srgbClr val="767171"/>
                </a:solidFill>
                <a:latin typeface="AvantGarde Bk BT" panose="020B0402020202020204" pitchFamily="34" charset="0"/>
                <a:ea typeface="Roboto Thin" charset="0"/>
                <a:cs typeface="Roboto Thin" charset="0"/>
                <a:sym typeface="+mn-ea"/>
              </a:rPr>
              <a:t>Goals of Project</a:t>
            </a:r>
            <a:endParaRPr lang="en-US" altLang="zh-CN" sz="3200" dirty="0">
              <a:solidFill>
                <a:schemeClr val="bg2">
                  <a:lumMod val="50000"/>
                </a:schemeClr>
              </a:solidFill>
              <a:latin typeface="Agency FB" panose="020B0503020202020204" pitchFamily="34" charset="0"/>
              <a:ea typeface="supercar" panose="00000400000000000000" pitchFamily="2" charset="-122"/>
            </a:endParaRPr>
          </a:p>
        </p:txBody>
      </p:sp>
      <p:sp>
        <p:nvSpPr>
          <p:cNvPr id="6" name="文本框 5"/>
          <p:cNvSpPr txBox="1"/>
          <p:nvPr/>
        </p:nvSpPr>
        <p:spPr>
          <a:xfrm>
            <a:off x="1326515" y="1719580"/>
            <a:ext cx="8898890" cy="2584450"/>
          </a:xfrm>
          <a:prstGeom prst="rect">
            <a:avLst/>
          </a:prstGeom>
          <a:noFill/>
        </p:spPr>
        <p:txBody>
          <a:bodyPr wrap="square" rtlCol="0">
            <a:spAutoFit/>
          </a:bodyPr>
          <a:p>
            <a:pPr marL="1028700" lvl="1" indent="-285750">
              <a:buFont typeface="Arial" panose="020B0604020202020204" pitchFamily="34" charset="0"/>
              <a:buChar char="•"/>
            </a:pPr>
            <a:r>
              <a:rPr lang="en-US" altLang="zh-CN">
                <a:sym typeface="+mn-ea"/>
              </a:rPr>
              <a:t>Examination of machine learning algorithms that can be used to detect network anomalies.</a:t>
            </a:r>
            <a:endParaRPr lang="en-US" altLang="zh-CN">
              <a:sym typeface="+mn-ea"/>
            </a:endParaRPr>
          </a:p>
          <a:p>
            <a:pPr marL="1028700" lvl="1" indent="-285750">
              <a:buFont typeface="Arial" panose="020B0604020202020204" pitchFamily="34" charset="0"/>
              <a:buChar char="•"/>
            </a:pPr>
            <a:r>
              <a:rPr lang="en-US" altLang="zh-CN">
                <a:solidFill>
                  <a:schemeClr val="tx1"/>
                </a:solidFill>
              </a:rPr>
              <a:t>To detect network attacks in a fast and effective way by studying network anomaly with machine learning methods.</a:t>
            </a:r>
            <a:endParaRPr lang="en-US" altLang="zh-CN">
              <a:solidFill>
                <a:schemeClr val="tx1"/>
              </a:solidFill>
            </a:endParaRPr>
          </a:p>
          <a:p>
            <a:pPr marL="1028700" lvl="1" indent="-285750">
              <a:buFont typeface="Arial" panose="020B0604020202020204" pitchFamily="34" charset="0"/>
              <a:buChar char="•"/>
            </a:pPr>
            <a:r>
              <a:rPr lang="en-US" altLang="zh-CN">
                <a:solidFill>
                  <a:schemeClr val="tx1"/>
                </a:solidFill>
              </a:rPr>
              <a:t>To determine the success level of the study by comparing the results obtained in it with the studies previously conducted in this area.</a:t>
            </a:r>
            <a:endParaRPr lang="en-US" altLang="zh-CN">
              <a:solidFill>
                <a:schemeClr val="tx1"/>
              </a:solidFill>
            </a:endParaRPr>
          </a:p>
          <a:p>
            <a:pPr marL="1028700" lvl="1" indent="-285750">
              <a:buFont typeface="Arial" panose="020B0604020202020204" pitchFamily="34" charset="0"/>
              <a:buChar char="•"/>
            </a:pPr>
            <a:r>
              <a:rPr lang="en-US" altLang="zh-CN">
                <a:solidFill>
                  <a:schemeClr val="tx1"/>
                </a:solidFill>
              </a:rPr>
              <a:t>Contributing to the literature by obtaining close results from previous studies in the detection of network anomalies.</a:t>
            </a:r>
            <a:endParaRPr lang="en-US" altLang="zh-CN">
              <a:solidFill>
                <a:schemeClr val="tx1"/>
              </a:solidFill>
            </a:endParaRPr>
          </a:p>
          <a:p>
            <a:pPr indent="0">
              <a:buFont typeface="Arial" panose="020B0604020202020204" pitchFamily="34" charset="0"/>
              <a:buNone/>
            </a:pPr>
            <a:endParaRPr lang="en-US" altLang="zh-CN">
              <a:solidFill>
                <a:schemeClr val="tx1"/>
              </a:solidFill>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53" presetClass="entr" presetSubtype="16" fill="hold" grpId="1"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p:cTn id="11" dur="500" fill="hold"/>
                                        <p:tgtEl>
                                          <p:spTgt spid="24"/>
                                        </p:tgtEl>
                                        <p:attrNameLst>
                                          <p:attrName>ppt_w</p:attrName>
                                        </p:attrNameLst>
                                      </p:cBhvr>
                                      <p:tavLst>
                                        <p:tav tm="0">
                                          <p:val>
                                            <p:fltVal val="0"/>
                                          </p:val>
                                        </p:tav>
                                        <p:tav tm="100000">
                                          <p:val>
                                            <p:strVal val="#ppt_w"/>
                                          </p:val>
                                        </p:tav>
                                      </p:tavLst>
                                    </p:anim>
                                    <p:anim calcmode="lin" valueType="num">
                                      <p:cBhvr>
                                        <p:cTn id="12" dur="500" fill="hold"/>
                                        <p:tgtEl>
                                          <p:spTgt spid="24"/>
                                        </p:tgtEl>
                                        <p:attrNameLst>
                                          <p:attrName>ppt_h</p:attrName>
                                        </p:attrNameLst>
                                      </p:cBhvr>
                                      <p:tavLst>
                                        <p:tav tm="0">
                                          <p:val>
                                            <p:fltVal val="0"/>
                                          </p:val>
                                        </p:tav>
                                        <p:tav tm="100000">
                                          <p:val>
                                            <p:strVal val="#ppt_h"/>
                                          </p:val>
                                        </p:tav>
                                      </p:tavLst>
                                    </p:anim>
                                    <p:animEffect transition="in" filter="fade">
                                      <p:cBhvr>
                                        <p:cTn id="13" dur="500"/>
                                        <p:tgtEl>
                                          <p:spTgt spid="24"/>
                                        </p:tgtEl>
                                      </p:cBhvr>
                                    </p:animEffect>
                                  </p:childTnLst>
                                </p:cTn>
                              </p:par>
                            </p:childTnLst>
                          </p:cTn>
                        </p:par>
                        <p:par>
                          <p:cTn id="14" fill="hold">
                            <p:stCondLst>
                              <p:cond delay="1000"/>
                            </p:stCondLst>
                            <p:childTnLst>
                              <p:par>
                                <p:cTn id="15" presetID="26" presetClass="emph" presetSubtype="0" fill="hold" grpId="2" nodeType="afterEffect">
                                  <p:stCondLst>
                                    <p:cond delay="0"/>
                                  </p:stCondLst>
                                  <p:childTnLst>
                                    <p:animEffect transition="out" filter="fade">
                                      <p:cBhvr>
                                        <p:cTn id="16" dur="500" tmFilter="0, 0; .2, .5; .8, .5; 1, 0"/>
                                        <p:tgtEl>
                                          <p:spTgt spid="24"/>
                                        </p:tgtEl>
                                      </p:cBhvr>
                                    </p:animEffect>
                                    <p:animScale>
                                      <p:cBhvr>
                                        <p:cTn id="17" dur="250" autoRev="1" fill="hold"/>
                                        <p:tgtEl>
                                          <p:spTgt spid="24"/>
                                        </p:tgtEl>
                                      </p:cBhvr>
                                      <p:by x="105000" y="105000"/>
                                    </p:animScale>
                                  </p:childTnLst>
                                </p:cTn>
                              </p:par>
                              <p:par>
                                <p:cTn id="18" presetID="2" presetClass="entr" presetSubtype="8"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additive="base">
                                        <p:cTn id="20" dur="500" fill="hold"/>
                                        <p:tgtEl>
                                          <p:spTgt spid="25"/>
                                        </p:tgtEl>
                                        <p:attrNameLst>
                                          <p:attrName>ppt_x</p:attrName>
                                        </p:attrNameLst>
                                      </p:cBhvr>
                                      <p:tavLst>
                                        <p:tav tm="0">
                                          <p:val>
                                            <p:strVal val="0-#ppt_w/2"/>
                                          </p:val>
                                        </p:tav>
                                        <p:tav tm="100000">
                                          <p:val>
                                            <p:strVal val="#ppt_x"/>
                                          </p:val>
                                        </p:tav>
                                      </p:tavLst>
                                    </p:anim>
                                    <p:anim calcmode="lin" valueType="num">
                                      <p:cBhvr additive="base">
                                        <p:cTn id="21" dur="500" fill="hold"/>
                                        <p:tgtEl>
                                          <p:spTgt spid="25"/>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 calcmode="lin" valueType="num">
                                      <p:cBhvr additive="base">
                                        <p:cTn id="24" dur="500" fill="hold"/>
                                        <p:tgtEl>
                                          <p:spTgt spid="27"/>
                                        </p:tgtEl>
                                        <p:attrNameLst>
                                          <p:attrName>ppt_x</p:attrName>
                                        </p:attrNameLst>
                                      </p:cBhvr>
                                      <p:tavLst>
                                        <p:tav tm="0">
                                          <p:val>
                                            <p:strVal val="1+#ppt_w/2"/>
                                          </p:val>
                                        </p:tav>
                                        <p:tav tm="100000">
                                          <p:val>
                                            <p:strVal val="#ppt_x"/>
                                          </p:val>
                                        </p:tav>
                                      </p:tavLst>
                                    </p:anim>
                                    <p:anim calcmode="lin" valueType="num">
                                      <p:cBhvr additive="base">
                                        <p:cTn id="25" dur="5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24" grpId="2" animBg="1"/>
      <p:bldP spid="25"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椭圆 23"/>
          <p:cNvSpPr/>
          <p:nvPr/>
        </p:nvSpPr>
        <p:spPr>
          <a:xfrm>
            <a:off x="392140" y="336549"/>
            <a:ext cx="736600" cy="736600"/>
          </a:xfrm>
          <a:prstGeom prst="ellipse">
            <a:avLst/>
          </a:prstGeom>
          <a:noFill/>
          <a:ln w="19050">
            <a:solidFill>
              <a:srgbClr val="B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760440" y="806447"/>
            <a:ext cx="293659" cy="415786"/>
          </a:xfrm>
          <a:prstGeom prst="rect">
            <a:avLst/>
          </a:prstGeom>
          <a:noFill/>
        </p:spPr>
        <p:txBody>
          <a:bodyPr wrap="none" lIns="0" tIns="0" rIns="0" bIns="0" rtlCol="0" anchor="ctr" anchorCtr="1">
            <a:noAutofit/>
          </a:bodyPr>
          <a:lstStyle/>
          <a:p>
            <a:r>
              <a:rPr lang="en-US" altLang="zh-CN" sz="4400" dirty="0">
                <a:solidFill>
                  <a:srgbClr val="767171"/>
                </a:solidFill>
                <a:latin typeface="AvantGarde Bk BT" panose="020B0402020202020204" pitchFamily="34" charset="0"/>
                <a:ea typeface="宋体" panose="02010600030101010101" pitchFamily="2" charset="-122"/>
              </a:rPr>
              <a:t>2</a:t>
            </a:r>
            <a:endParaRPr lang="en-US" altLang="zh-CN" sz="4400" dirty="0">
              <a:solidFill>
                <a:srgbClr val="767171"/>
              </a:solidFill>
              <a:latin typeface="AvantGarde Bk BT" panose="020B0402020202020204" pitchFamily="34" charset="0"/>
              <a:ea typeface="宋体" panose="02010600030101010101" pitchFamily="2" charset="-122"/>
            </a:endParaRPr>
          </a:p>
        </p:txBody>
      </p:sp>
      <p:sp>
        <p:nvSpPr>
          <p:cNvPr id="27" name="文本框 26"/>
          <p:cNvSpPr txBox="1"/>
          <p:nvPr/>
        </p:nvSpPr>
        <p:spPr>
          <a:xfrm>
            <a:off x="1326515" y="336550"/>
            <a:ext cx="6920230" cy="812165"/>
          </a:xfrm>
          <a:prstGeom prst="rect">
            <a:avLst/>
          </a:prstGeom>
          <a:noFill/>
        </p:spPr>
        <p:txBody>
          <a:bodyPr wrap="square" lIns="0" tIns="0" rIns="0" bIns="0" rtlCol="0" anchor="ctr" anchorCtr="0">
            <a:noAutofit/>
          </a:bodyPr>
          <a:lstStyle/>
          <a:p>
            <a:r>
              <a:rPr lang="en-US" altLang="zh-CN"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M</a:t>
            </a:r>
            <a:r>
              <a:rPr lang="zh-CN" altLang="en-US"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ethod of detecting the attack</a:t>
            </a:r>
            <a:endParaRPr lang="en-US" altLang="zh-CN" sz="3200" dirty="0">
              <a:solidFill>
                <a:schemeClr val="bg2">
                  <a:lumMod val="50000"/>
                </a:schemeClr>
              </a:solidFill>
              <a:latin typeface="Agency FB" panose="020B0503020202020204" pitchFamily="34" charset="0"/>
              <a:ea typeface="supercar" panose="00000400000000000000" pitchFamily="2" charset="-122"/>
            </a:endParaRPr>
          </a:p>
        </p:txBody>
      </p:sp>
      <p:sp>
        <p:nvSpPr>
          <p:cNvPr id="6" name="文本框 5"/>
          <p:cNvSpPr txBox="1"/>
          <p:nvPr/>
        </p:nvSpPr>
        <p:spPr>
          <a:xfrm>
            <a:off x="1326515" y="1651635"/>
            <a:ext cx="8898890" cy="4523105"/>
          </a:xfrm>
          <a:prstGeom prst="rect">
            <a:avLst/>
          </a:prstGeom>
          <a:noFill/>
        </p:spPr>
        <p:txBody>
          <a:bodyPr wrap="square" rtlCol="0">
            <a:spAutoFit/>
          </a:bodyPr>
          <a:p>
            <a:pPr marL="0" lvl="0" indent="0">
              <a:buFont typeface="Arial" panose="020B0604020202020204" pitchFamily="34" charset="0"/>
              <a:buNone/>
            </a:pPr>
            <a:r>
              <a:rPr lang="en-US" altLang="zh-CN">
                <a:solidFill>
                  <a:schemeClr val="tx1"/>
                </a:solidFill>
              </a:rPr>
              <a:t>Against the increasing number of Internet attacks, there are two basic methods to detect attacks to ensure information security:</a:t>
            </a:r>
            <a:endParaRPr lang="en-US" altLang="zh-CN">
              <a:solidFill>
                <a:schemeClr val="tx1"/>
              </a:solidFill>
            </a:endParaRPr>
          </a:p>
          <a:p>
            <a:pPr marL="0" lvl="0" indent="0">
              <a:buFont typeface="Arial" panose="020B0604020202020204" pitchFamily="34" charset="0"/>
              <a:buNone/>
            </a:pPr>
            <a:endParaRPr lang="en-US" altLang="zh-CN">
              <a:solidFill>
                <a:schemeClr val="tx1"/>
              </a:solidFill>
            </a:endParaRPr>
          </a:p>
          <a:p>
            <a:pPr marL="742950" lvl="1" indent="-285750">
              <a:buFont typeface="Arial" panose="020B0604020202020204" pitchFamily="34" charset="0"/>
              <a:buChar char="•"/>
            </a:pPr>
            <a:r>
              <a:rPr lang="en-US" altLang="zh-CN">
                <a:solidFill>
                  <a:schemeClr val="tx1"/>
                </a:solidFill>
              </a:rPr>
              <a:t>Signature based identification;A powerful database containing as many attack categories as possible needs to be constantly updated; A zero-day attack is unforeseeable; The contents of the encrypted Internet stream cannot be viewed (SSL/TLS), and the signatory-based approach does not effectively process this data.</a:t>
            </a:r>
            <a:endParaRPr lang="en-US" altLang="zh-CN">
              <a:solidFill>
                <a:schemeClr val="tx1"/>
              </a:solidFill>
            </a:endParaRPr>
          </a:p>
          <a:p>
            <a:pPr marL="457200" lvl="1" indent="0">
              <a:buFont typeface="Arial" panose="020B0604020202020204" pitchFamily="34" charset="0"/>
              <a:buNone/>
            </a:pPr>
            <a:endParaRPr lang="en-US" altLang="zh-CN">
              <a:solidFill>
                <a:schemeClr val="tx1"/>
              </a:solidFill>
            </a:endParaRPr>
          </a:p>
          <a:p>
            <a:pPr marL="742950" lvl="1" indent="-285750">
              <a:buFont typeface="Arial" panose="020B0604020202020204" pitchFamily="34" charset="0"/>
              <a:buChar char="•"/>
            </a:pPr>
            <a:r>
              <a:rPr lang="en-US" altLang="zh-CN">
                <a:solidFill>
                  <a:schemeClr val="tx1"/>
                </a:solidFill>
              </a:rPr>
              <a:t>Abnormal detection: This method can detect unusual network behavior by detecting network traffic. It is effective against zero-day attack. It analyzes the general properties of the data (such as size, connection time, and number of packets, etc.) based on an anomalous approach, so it does not need to look at the message content and can also analyze the encryption protocol.</a:t>
            </a:r>
            <a:endParaRPr lang="en-US" altLang="zh-CN">
              <a:solidFill>
                <a:schemeClr val="tx1"/>
              </a:solidFill>
            </a:endParaRPr>
          </a:p>
          <a:p>
            <a:pPr marL="742950" lvl="1" indent="-285750">
              <a:buFont typeface="Arial" panose="020B0604020202020204" pitchFamily="34" charset="0"/>
              <a:buChar char="•"/>
            </a:pPr>
            <a:endParaRPr lang="en-US" altLang="zh-CN">
              <a:solidFill>
                <a:schemeClr val="tx1"/>
              </a:solidFill>
            </a:endParaRPr>
          </a:p>
          <a:p>
            <a:pPr marL="0" lvl="0" indent="0">
              <a:buFont typeface="Arial" panose="020B0604020202020204" pitchFamily="34" charset="0"/>
              <a:buNone/>
            </a:pPr>
            <a:r>
              <a:rPr lang="en-US" altLang="zh-CN">
                <a:solidFill>
                  <a:schemeClr val="tx1"/>
                </a:solidFill>
              </a:rPr>
              <a:t>In conclusion, the anomaly detection method is selected.</a:t>
            </a:r>
            <a:endParaRPr lang="en-US" altLang="zh-CN">
              <a:solidFill>
                <a:schemeClr val="tx1"/>
              </a:solidFill>
            </a:endParaRPr>
          </a:p>
          <a:p>
            <a:pPr indent="0">
              <a:buFont typeface="Arial" panose="020B0604020202020204" pitchFamily="34" charset="0"/>
              <a:buNone/>
            </a:pPr>
            <a:endParaRPr lang="en-US" altLang="zh-CN">
              <a:solidFill>
                <a:schemeClr val="tx1"/>
              </a:solidFill>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53" presetClass="entr" presetSubtype="16" fill="hold" grpId="1"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p:cTn id="11" dur="500" fill="hold"/>
                                        <p:tgtEl>
                                          <p:spTgt spid="24"/>
                                        </p:tgtEl>
                                        <p:attrNameLst>
                                          <p:attrName>ppt_w</p:attrName>
                                        </p:attrNameLst>
                                      </p:cBhvr>
                                      <p:tavLst>
                                        <p:tav tm="0">
                                          <p:val>
                                            <p:fltVal val="0"/>
                                          </p:val>
                                        </p:tav>
                                        <p:tav tm="100000">
                                          <p:val>
                                            <p:strVal val="#ppt_w"/>
                                          </p:val>
                                        </p:tav>
                                      </p:tavLst>
                                    </p:anim>
                                    <p:anim calcmode="lin" valueType="num">
                                      <p:cBhvr>
                                        <p:cTn id="12" dur="500" fill="hold"/>
                                        <p:tgtEl>
                                          <p:spTgt spid="24"/>
                                        </p:tgtEl>
                                        <p:attrNameLst>
                                          <p:attrName>ppt_h</p:attrName>
                                        </p:attrNameLst>
                                      </p:cBhvr>
                                      <p:tavLst>
                                        <p:tav tm="0">
                                          <p:val>
                                            <p:fltVal val="0"/>
                                          </p:val>
                                        </p:tav>
                                        <p:tav tm="100000">
                                          <p:val>
                                            <p:strVal val="#ppt_h"/>
                                          </p:val>
                                        </p:tav>
                                      </p:tavLst>
                                    </p:anim>
                                    <p:animEffect transition="in" filter="fade">
                                      <p:cBhvr>
                                        <p:cTn id="13" dur="500"/>
                                        <p:tgtEl>
                                          <p:spTgt spid="24"/>
                                        </p:tgtEl>
                                      </p:cBhvr>
                                    </p:animEffect>
                                  </p:childTnLst>
                                </p:cTn>
                              </p:par>
                            </p:childTnLst>
                          </p:cTn>
                        </p:par>
                        <p:par>
                          <p:cTn id="14" fill="hold">
                            <p:stCondLst>
                              <p:cond delay="1000"/>
                            </p:stCondLst>
                            <p:childTnLst>
                              <p:par>
                                <p:cTn id="15" presetID="26" presetClass="emph" presetSubtype="0" fill="hold" grpId="2" nodeType="afterEffect">
                                  <p:stCondLst>
                                    <p:cond delay="0"/>
                                  </p:stCondLst>
                                  <p:childTnLst>
                                    <p:animEffect transition="out" filter="fade">
                                      <p:cBhvr>
                                        <p:cTn id="16" dur="500" tmFilter="0, 0; .2, .5; .8, .5; 1, 0"/>
                                        <p:tgtEl>
                                          <p:spTgt spid="24"/>
                                        </p:tgtEl>
                                      </p:cBhvr>
                                    </p:animEffect>
                                    <p:animScale>
                                      <p:cBhvr>
                                        <p:cTn id="17" dur="250" autoRev="1" fill="hold"/>
                                        <p:tgtEl>
                                          <p:spTgt spid="24"/>
                                        </p:tgtEl>
                                      </p:cBhvr>
                                      <p:by x="105000" y="105000"/>
                                    </p:animScale>
                                  </p:childTnLst>
                                </p:cTn>
                              </p:par>
                              <p:par>
                                <p:cTn id="18" presetID="2" presetClass="entr" presetSubtype="8"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additive="base">
                                        <p:cTn id="20" dur="500" fill="hold"/>
                                        <p:tgtEl>
                                          <p:spTgt spid="25"/>
                                        </p:tgtEl>
                                        <p:attrNameLst>
                                          <p:attrName>ppt_x</p:attrName>
                                        </p:attrNameLst>
                                      </p:cBhvr>
                                      <p:tavLst>
                                        <p:tav tm="0">
                                          <p:val>
                                            <p:strVal val="0-#ppt_w/2"/>
                                          </p:val>
                                        </p:tav>
                                        <p:tav tm="100000">
                                          <p:val>
                                            <p:strVal val="#ppt_x"/>
                                          </p:val>
                                        </p:tav>
                                      </p:tavLst>
                                    </p:anim>
                                    <p:anim calcmode="lin" valueType="num">
                                      <p:cBhvr additive="base">
                                        <p:cTn id="21" dur="500" fill="hold"/>
                                        <p:tgtEl>
                                          <p:spTgt spid="25"/>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 calcmode="lin" valueType="num">
                                      <p:cBhvr additive="base">
                                        <p:cTn id="24" dur="500" fill="hold"/>
                                        <p:tgtEl>
                                          <p:spTgt spid="27"/>
                                        </p:tgtEl>
                                        <p:attrNameLst>
                                          <p:attrName>ppt_x</p:attrName>
                                        </p:attrNameLst>
                                      </p:cBhvr>
                                      <p:tavLst>
                                        <p:tav tm="0">
                                          <p:val>
                                            <p:strVal val="1+#ppt_w/2"/>
                                          </p:val>
                                        </p:tav>
                                        <p:tav tm="100000">
                                          <p:val>
                                            <p:strVal val="#ppt_x"/>
                                          </p:val>
                                        </p:tav>
                                      </p:tavLst>
                                    </p:anim>
                                    <p:anim calcmode="lin" valueType="num">
                                      <p:cBhvr additive="base">
                                        <p:cTn id="25" dur="5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4" grpId="1" bldLvl="0" animBg="1"/>
      <p:bldP spid="24" grpId="2" bldLvl="0" animBg="1"/>
      <p:bldP spid="25" grpId="0"/>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28"/>
          <p:cNvSpPr txBox="1"/>
          <p:nvPr/>
        </p:nvSpPr>
        <p:spPr>
          <a:xfrm>
            <a:off x="1326515" y="503555"/>
            <a:ext cx="4752340" cy="402590"/>
          </a:xfrm>
          <a:prstGeom prst="rect">
            <a:avLst/>
          </a:prstGeom>
          <a:noFill/>
        </p:spPr>
        <p:txBody>
          <a:bodyPr wrap="square" lIns="0" tIns="0" rIns="0" bIns="0" rtlCol="0" anchor="ctr" anchorCtr="0">
            <a:noAutofit/>
          </a:bodyPr>
          <a:lstStyle/>
          <a:p>
            <a:pPr lvl="0" indent="0" algn="l">
              <a:lnSpc>
                <a:spcPct val="150000"/>
              </a:lnSpc>
              <a:buFont typeface="Arial" panose="020B0604020202020204" pitchFamily="34" charset="0"/>
              <a:buNone/>
            </a:pPr>
            <a:r>
              <a:rPr lang="en-US" altLang="zh-CN"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S</a:t>
            </a:r>
            <a:r>
              <a:rPr lang="zh-CN" altLang="en-US"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election </a:t>
            </a:r>
            <a:r>
              <a:rPr lang="en-US" altLang="zh-CN"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of datasets</a:t>
            </a:r>
            <a:endParaRPr lang="en-US" altLang="zh-CN" sz="3200" dirty="0">
              <a:solidFill>
                <a:schemeClr val="bg2">
                  <a:lumMod val="50000"/>
                </a:schemeClr>
              </a:solidFill>
              <a:latin typeface="Agency FB" panose="020B0503020202020204" pitchFamily="34" charset="0"/>
              <a:ea typeface="supercar" panose="00000400000000000000" pitchFamily="2" charset="-122"/>
            </a:endParaRPr>
          </a:p>
        </p:txBody>
      </p:sp>
      <p:sp>
        <p:nvSpPr>
          <p:cNvPr id="30" name="椭圆 29"/>
          <p:cNvSpPr/>
          <p:nvPr/>
        </p:nvSpPr>
        <p:spPr>
          <a:xfrm>
            <a:off x="392140" y="336549"/>
            <a:ext cx="736600" cy="736600"/>
          </a:xfrm>
          <a:prstGeom prst="ellipse">
            <a:avLst/>
          </a:prstGeom>
          <a:noFill/>
          <a:ln w="19050">
            <a:solidFill>
              <a:srgbClr val="B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760440" y="806447"/>
            <a:ext cx="293659" cy="415786"/>
          </a:xfrm>
          <a:prstGeom prst="rect">
            <a:avLst/>
          </a:prstGeom>
          <a:noFill/>
        </p:spPr>
        <p:txBody>
          <a:bodyPr wrap="none" lIns="0" tIns="0" rIns="0" bIns="0" rtlCol="0" anchor="ctr" anchorCtr="1">
            <a:noAutofit/>
          </a:bodyPr>
          <a:lstStyle/>
          <a:p>
            <a:r>
              <a:rPr lang="en-US" altLang="zh-CN" sz="4400" dirty="0">
                <a:solidFill>
                  <a:srgbClr val="767171"/>
                </a:solidFill>
                <a:latin typeface="AvantGarde Bk BT" panose="020B0402020202020204" pitchFamily="34" charset="0"/>
                <a:ea typeface="DotumChe" panose="020B0609000101010101" pitchFamily="49" charset="-127"/>
              </a:rPr>
              <a:t>3</a:t>
            </a:r>
            <a:endParaRPr lang="zh-CN" altLang="en-US" sz="4400" dirty="0">
              <a:solidFill>
                <a:srgbClr val="767171"/>
              </a:solidFill>
              <a:latin typeface="AvantGarde Bk BT" panose="020B0402020202020204" pitchFamily="34" charset="0"/>
              <a:ea typeface="宋体" panose="02010600030101010101" pitchFamily="2" charset="-122"/>
            </a:endParaRPr>
          </a:p>
        </p:txBody>
      </p:sp>
      <p:sp>
        <p:nvSpPr>
          <p:cNvPr id="8" name="文本框 7"/>
          <p:cNvSpPr txBox="1"/>
          <p:nvPr/>
        </p:nvSpPr>
        <p:spPr>
          <a:xfrm>
            <a:off x="1129030" y="1755140"/>
            <a:ext cx="10363200" cy="4799965"/>
          </a:xfrm>
          <a:prstGeom prst="rect">
            <a:avLst/>
          </a:prstGeom>
          <a:noFill/>
        </p:spPr>
        <p:txBody>
          <a:bodyPr wrap="square" rtlCol="0">
            <a:spAutoFit/>
          </a:bodyPr>
          <a:p>
            <a:r>
              <a:rPr lang="zh-CN" altLang="en-US"/>
              <a:t>This project selected the CICIDS2017 processing data (CSV file) as the data set to be used during the implementation phase, as the result of the comparison process. The most important factor in this preference is that the data set is up to date and provides a wider protocol and attack pool.</a:t>
            </a:r>
            <a:endParaRPr lang="zh-CN" altLang="en-US"/>
          </a:p>
          <a:p>
            <a:endParaRPr lang="zh-CN" altLang="en-US"/>
          </a:p>
          <a:p>
            <a:pPr marL="285750" lvl="1" indent="-285750" algn="l">
              <a:buClrTx/>
              <a:buSzTx/>
              <a:buFont typeface="Arial" panose="020B0604020202020204" pitchFamily="34" charset="0"/>
              <a:buChar char="•"/>
            </a:pPr>
            <a:r>
              <a:rPr lang="zh-CN" altLang="en-US">
                <a:sym typeface="+mn-ea"/>
              </a:rPr>
              <a:t>DARPA 98: In addition to Benign/Normal network traffic, it includes 38 attacks that can be grouped under attack types such as Denial of Service (DoS), User to Remote (U2R), Probe, and Remote toLocal (R2L))</a:t>
            </a:r>
            <a:endParaRPr lang="zh-CN" altLang="en-US">
              <a:sym typeface="+mn-ea"/>
            </a:endParaRPr>
          </a:p>
          <a:p>
            <a:pPr marL="285750" lvl="1" indent="-285750" algn="l">
              <a:buClrTx/>
              <a:buSzTx/>
              <a:buFont typeface="Arial" panose="020B0604020202020204" pitchFamily="34" charset="0"/>
              <a:buChar char="•"/>
            </a:pPr>
            <a:r>
              <a:rPr lang="zh-CN" altLang="en-US">
                <a:sym typeface="+mn-ea"/>
              </a:rPr>
              <a:t>KDD 99: It has 21 properties that have been created and will be used by machine learning methods.It has a training section and a testing section.The training part consists of 4898431, and the test part consists of 311029 data streams.</a:t>
            </a:r>
            <a:endParaRPr lang="zh-CN" altLang="en-US">
              <a:sym typeface="+mn-ea"/>
            </a:endParaRPr>
          </a:p>
          <a:p>
            <a:pPr marL="285750" lvl="1" indent="-285750" algn="l">
              <a:buClrTx/>
              <a:buSzTx/>
              <a:buFont typeface="Arial" panose="020B0604020202020204" pitchFamily="34" charset="0"/>
              <a:buChar char="•"/>
            </a:pPr>
            <a:r>
              <a:rPr lang="zh-CN" altLang="en-US">
                <a:sym typeface="+mn-ea"/>
              </a:rPr>
              <a:t>CAIDA(Centre of Applied Internet Data Analysis)</a:t>
            </a:r>
            <a:endParaRPr lang="zh-CN" altLang="en-US">
              <a:sym typeface="+mn-ea"/>
            </a:endParaRPr>
          </a:p>
          <a:p>
            <a:pPr marL="285750" lvl="1" indent="-285750" algn="l">
              <a:buClrTx/>
              <a:buSzTx/>
              <a:buFont typeface="Arial" panose="020B0604020202020204" pitchFamily="34" charset="0"/>
              <a:buChar char="•"/>
            </a:pPr>
            <a:r>
              <a:rPr lang="zh-CN" altLang="en-US">
                <a:sym typeface="+mn-ea"/>
              </a:rPr>
              <a:t>NSL-KDD: The dataset consists of 4 parts under two main headings as training and testing: training data (KDDTrain+), 20% of the training data </a:t>
            </a:r>
            <a:endParaRPr lang="zh-CN" altLang="en-US">
              <a:sym typeface="+mn-ea"/>
            </a:endParaRPr>
          </a:p>
          <a:p>
            <a:pPr marL="285750" lvl="1" indent="-285750" algn="l">
              <a:buClrTx/>
              <a:buSzTx/>
              <a:buFont typeface="Arial" panose="020B0604020202020204" pitchFamily="34" charset="0"/>
              <a:buChar char="•"/>
            </a:pPr>
            <a:r>
              <a:rPr lang="zh-CN" altLang="en-US">
                <a:sym typeface="+mn-ea"/>
              </a:rPr>
              <a:t>(KDDTrain+_20Percent), test data (KDDTest+) and a smaller version of the test data with all difficulty levels(KDDTest-21).</a:t>
            </a:r>
            <a:endParaRPr lang="zh-CN" altLang="en-US">
              <a:sym typeface="+mn-ea"/>
            </a:endParaRPr>
          </a:p>
          <a:p>
            <a:pPr marL="285750" lvl="1" indent="-285750" algn="l">
              <a:buClrTx/>
              <a:buSzTx/>
              <a:buFont typeface="Arial" panose="020B0604020202020204" pitchFamily="34" charset="0"/>
              <a:buChar char="•"/>
            </a:pPr>
            <a:r>
              <a:rPr lang="zh-CN" altLang="en-US">
                <a:sym typeface="+mn-ea"/>
              </a:rPr>
              <a:t>SCX 2012 (Intrusion detection evaluation dataset)</a:t>
            </a:r>
            <a:endParaRPr lang="zh-CN" altLang="en-US">
              <a:sym typeface="+mn-ea"/>
            </a:endParaRPr>
          </a:p>
          <a:p>
            <a:pPr marL="285750" lvl="1" indent="-285750" algn="l">
              <a:buClrTx/>
              <a:buSzTx/>
              <a:buFont typeface="Arial" panose="020B0604020202020204" pitchFamily="34" charset="0"/>
              <a:buChar char="•"/>
            </a:pPr>
            <a:r>
              <a:rPr lang="zh-CN" altLang="en-US">
                <a:sym typeface="+mn-ea"/>
              </a:rPr>
              <a:t>CICIDS 2017 (Intrusion Detection Evaluation Dataset)</a:t>
            </a:r>
            <a:endParaRPr lang="zh-CN" altLang="en-US"/>
          </a:p>
          <a:p>
            <a:pPr marL="742950" lvl="1" indent="-285750">
              <a:buNone/>
            </a:pPr>
            <a:endParaRPr lang="zh-CN" altLang="en-US">
              <a:solidFill>
                <a:schemeClr val="tx1"/>
              </a:solidFill>
            </a:endParaRPr>
          </a:p>
        </p:txBody>
      </p:sp>
      <p:sp>
        <p:nvSpPr>
          <p:cNvPr id="42" name="Rectangle 23"/>
          <p:cNvSpPr/>
          <p:nvPr/>
        </p:nvSpPr>
        <p:spPr>
          <a:xfrm>
            <a:off x="3254375" y="3144520"/>
            <a:ext cx="4998720" cy="730885"/>
          </a:xfrm>
          <a:prstGeom prst="rect">
            <a:avLst/>
          </a:prstGeom>
        </p:spPr>
        <p:txBody>
          <a:bodyPr wrap="square" lIns="0" tIns="0" rIns="0" bIns="0">
            <a:noAutofit/>
          </a:bodyPr>
          <a:lstStyle/>
          <a:p>
            <a:pPr marL="171450" lvl="0" indent="-171450">
              <a:lnSpc>
                <a:spcPts val="1700"/>
              </a:lnSpc>
              <a:buFont typeface="Arial" panose="020B0604020202020204" pitchFamily="34" charset="0"/>
              <a:buChar char="•"/>
            </a:pPr>
            <a:endParaRPr lang="en-US" sz="1200" dirty="0">
              <a:solidFill>
                <a:schemeClr val="bg2">
                  <a:lumMod val="50000"/>
                </a:schemeClr>
              </a:solidFill>
              <a:latin typeface="AvantGarde Bk BT" panose="020B0402020202020204" pitchFamily="34" charset="0"/>
              <a:ea typeface="Roboto Thin" charset="0"/>
              <a:cs typeface="Roboto Thin" charset="0"/>
            </a:endParaRPr>
          </a:p>
          <a:p>
            <a:pPr marL="171450" lvl="0" indent="-171450">
              <a:lnSpc>
                <a:spcPts val="1700"/>
              </a:lnSpc>
              <a:buFont typeface="Arial" panose="020B0604020202020204" pitchFamily="34" charset="0"/>
              <a:buChar char="•"/>
            </a:pPr>
            <a:endParaRPr lang="en-US" sz="1200" dirty="0">
              <a:solidFill>
                <a:schemeClr val="bg2">
                  <a:lumMod val="50000"/>
                </a:schemeClr>
              </a:solidFill>
              <a:latin typeface="AvantGarde Bk BT" panose="020B0402020202020204" pitchFamily="34" charset="0"/>
              <a:ea typeface="Roboto Thin" charset="0"/>
              <a:cs typeface="Roboto Thin" charset="0"/>
            </a:endParaRPr>
          </a:p>
          <a:p>
            <a:pPr marL="171450" lvl="0" indent="-171450">
              <a:lnSpc>
                <a:spcPts val="1700"/>
              </a:lnSpc>
              <a:buFont typeface="Arial" panose="020B0604020202020204" pitchFamily="34" charset="0"/>
              <a:buChar char="•"/>
            </a:pPr>
            <a:endParaRPr lang="en-US" sz="1200" dirty="0">
              <a:solidFill>
                <a:schemeClr val="bg2">
                  <a:lumMod val="50000"/>
                </a:schemeClr>
              </a:solidFill>
              <a:latin typeface="AvantGarde Bk BT" panose="020B0402020202020204" pitchFamily="34" charset="0"/>
              <a:ea typeface="Roboto Thin" charset="0"/>
              <a:cs typeface="Roboto Thin" charset="0"/>
            </a:endParaRPr>
          </a:p>
          <a:p>
            <a:pPr marL="457200" lvl="1" indent="0">
              <a:lnSpc>
                <a:spcPts val="1700"/>
              </a:lnSpc>
              <a:buNone/>
            </a:pPr>
            <a:endParaRPr lang="en-US" sz="1200" dirty="0">
              <a:solidFill>
                <a:schemeClr val="bg2">
                  <a:lumMod val="50000"/>
                </a:schemeClr>
              </a:solidFill>
              <a:latin typeface="AvantGarde Bk BT" panose="020B0402020202020204" pitchFamily="34" charset="0"/>
              <a:ea typeface="Roboto Thin" charset="0"/>
              <a:cs typeface="Roboto Thin"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par>
                          <p:cTn id="8" fill="hold">
                            <p:stCondLst>
                              <p:cond delay="500"/>
                            </p:stCondLst>
                            <p:childTnLst>
                              <p:par>
                                <p:cTn id="9" presetID="53" presetClass="entr" presetSubtype="16" fill="hold" grpId="1" nodeType="after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p:cTn id="11" dur="500" fill="hold"/>
                                        <p:tgtEl>
                                          <p:spTgt spid="30"/>
                                        </p:tgtEl>
                                        <p:attrNameLst>
                                          <p:attrName>ppt_w</p:attrName>
                                        </p:attrNameLst>
                                      </p:cBhvr>
                                      <p:tavLst>
                                        <p:tav tm="0">
                                          <p:val>
                                            <p:fltVal val="0"/>
                                          </p:val>
                                        </p:tav>
                                        <p:tav tm="100000">
                                          <p:val>
                                            <p:strVal val="#ppt_w"/>
                                          </p:val>
                                        </p:tav>
                                      </p:tavLst>
                                    </p:anim>
                                    <p:anim calcmode="lin" valueType="num">
                                      <p:cBhvr>
                                        <p:cTn id="12" dur="500" fill="hold"/>
                                        <p:tgtEl>
                                          <p:spTgt spid="30"/>
                                        </p:tgtEl>
                                        <p:attrNameLst>
                                          <p:attrName>ppt_h</p:attrName>
                                        </p:attrNameLst>
                                      </p:cBhvr>
                                      <p:tavLst>
                                        <p:tav tm="0">
                                          <p:val>
                                            <p:fltVal val="0"/>
                                          </p:val>
                                        </p:tav>
                                        <p:tav tm="100000">
                                          <p:val>
                                            <p:strVal val="#ppt_h"/>
                                          </p:val>
                                        </p:tav>
                                      </p:tavLst>
                                    </p:anim>
                                    <p:animEffect transition="in" filter="fade">
                                      <p:cBhvr>
                                        <p:cTn id="13" dur="500"/>
                                        <p:tgtEl>
                                          <p:spTgt spid="30"/>
                                        </p:tgtEl>
                                      </p:cBhvr>
                                    </p:animEffect>
                                  </p:childTnLst>
                                </p:cTn>
                              </p:par>
                            </p:childTnLst>
                          </p:cTn>
                        </p:par>
                        <p:par>
                          <p:cTn id="14" fill="hold">
                            <p:stCondLst>
                              <p:cond delay="1000"/>
                            </p:stCondLst>
                            <p:childTnLst>
                              <p:par>
                                <p:cTn id="15" presetID="26" presetClass="emph" presetSubtype="0" fill="hold" grpId="2" nodeType="afterEffect">
                                  <p:stCondLst>
                                    <p:cond delay="0"/>
                                  </p:stCondLst>
                                  <p:childTnLst>
                                    <p:animEffect transition="out" filter="fade">
                                      <p:cBhvr>
                                        <p:cTn id="16" dur="500" tmFilter="0, 0; .2, .5; .8, .5; 1, 0"/>
                                        <p:tgtEl>
                                          <p:spTgt spid="30"/>
                                        </p:tgtEl>
                                      </p:cBhvr>
                                    </p:animEffect>
                                    <p:animScale>
                                      <p:cBhvr>
                                        <p:cTn id="17" dur="250" autoRev="1" fill="hold"/>
                                        <p:tgtEl>
                                          <p:spTgt spid="30"/>
                                        </p:tgtEl>
                                      </p:cBhvr>
                                      <p:by x="105000" y="105000"/>
                                    </p:animScale>
                                  </p:childTnLst>
                                </p:cTn>
                              </p:par>
                              <p:par>
                                <p:cTn id="18" presetID="2" presetClass="entr" presetSubtype="8" fill="hold" grpId="0" nodeType="withEffect">
                                  <p:stCondLst>
                                    <p:cond delay="0"/>
                                  </p:stCondLst>
                                  <p:childTnLst>
                                    <p:set>
                                      <p:cBhvr>
                                        <p:cTn id="19" dur="1" fill="hold">
                                          <p:stCondLst>
                                            <p:cond delay="0"/>
                                          </p:stCondLst>
                                        </p:cTn>
                                        <p:tgtEl>
                                          <p:spTgt spid="31"/>
                                        </p:tgtEl>
                                        <p:attrNameLst>
                                          <p:attrName>style.visibility</p:attrName>
                                        </p:attrNameLst>
                                      </p:cBhvr>
                                      <p:to>
                                        <p:strVal val="visible"/>
                                      </p:to>
                                    </p:set>
                                    <p:anim calcmode="lin" valueType="num">
                                      <p:cBhvr additive="base">
                                        <p:cTn id="20" dur="500" fill="hold"/>
                                        <p:tgtEl>
                                          <p:spTgt spid="31"/>
                                        </p:tgtEl>
                                        <p:attrNameLst>
                                          <p:attrName>ppt_x</p:attrName>
                                        </p:attrNameLst>
                                      </p:cBhvr>
                                      <p:tavLst>
                                        <p:tav tm="0">
                                          <p:val>
                                            <p:strVal val="0-#ppt_w/2"/>
                                          </p:val>
                                        </p:tav>
                                        <p:tav tm="100000">
                                          <p:val>
                                            <p:strVal val="#ppt_x"/>
                                          </p:val>
                                        </p:tav>
                                      </p:tavLst>
                                    </p:anim>
                                    <p:anim calcmode="lin" valueType="num">
                                      <p:cBhvr additive="base">
                                        <p:cTn id="21" dur="500" fill="hold"/>
                                        <p:tgtEl>
                                          <p:spTgt spid="31"/>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additive="base">
                                        <p:cTn id="24" dur="500" fill="hold"/>
                                        <p:tgtEl>
                                          <p:spTgt spid="29"/>
                                        </p:tgtEl>
                                        <p:attrNameLst>
                                          <p:attrName>ppt_x</p:attrName>
                                        </p:attrNameLst>
                                      </p:cBhvr>
                                      <p:tavLst>
                                        <p:tav tm="0">
                                          <p:val>
                                            <p:strVal val="1+#ppt_w/2"/>
                                          </p:val>
                                        </p:tav>
                                        <p:tav tm="100000">
                                          <p:val>
                                            <p:strVal val="#ppt_x"/>
                                          </p:val>
                                        </p:tav>
                                      </p:tavLst>
                                    </p:anim>
                                    <p:anim calcmode="lin" valueType="num">
                                      <p:cBhvr additive="base">
                                        <p:cTn id="25" dur="500" fill="hold"/>
                                        <p:tgtEl>
                                          <p:spTgt spid="29"/>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stCondLst>
                                    <p:cond delay="0"/>
                                  </p:stCondLst>
                                  <p:childTnLst>
                                    <p:set>
                                      <p:cBhvr>
                                        <p:cTn id="27" dur="1" fill="hold">
                                          <p:stCondLst>
                                            <p:cond delay="0"/>
                                          </p:stCondLst>
                                        </p:cTn>
                                        <p:tgtEl>
                                          <p:spTgt spid="42"/>
                                        </p:tgtEl>
                                        <p:attrNameLst>
                                          <p:attrName>style.visibility</p:attrName>
                                        </p:attrNameLst>
                                      </p:cBhvr>
                                      <p:to>
                                        <p:strVal val="visible"/>
                                      </p:to>
                                    </p:set>
                                    <p:anim calcmode="lin" valueType="num">
                                      <p:cBhvr additive="base">
                                        <p:cTn id="28" dur="500" fill="hold"/>
                                        <p:tgtEl>
                                          <p:spTgt spid="42"/>
                                        </p:tgtEl>
                                        <p:attrNameLst>
                                          <p:attrName>ppt_x</p:attrName>
                                        </p:attrNameLst>
                                      </p:cBhvr>
                                      <p:tavLst>
                                        <p:tav tm="0">
                                          <p:val>
                                            <p:strVal val="1+#ppt_w/2"/>
                                          </p:val>
                                        </p:tav>
                                        <p:tav tm="100000">
                                          <p:val>
                                            <p:strVal val="#ppt_x"/>
                                          </p:val>
                                        </p:tav>
                                      </p:tavLst>
                                    </p:anim>
                                    <p:anim calcmode="lin" valueType="num">
                                      <p:cBhvr additive="base">
                                        <p:cTn id="29" dur="500" fill="hold"/>
                                        <p:tgtEl>
                                          <p:spTgt spid="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animBg="1"/>
      <p:bldP spid="30" grpId="1" animBg="1"/>
      <p:bldP spid="30" grpId="2" animBg="1"/>
      <p:bldP spid="31" grpId="0"/>
      <p:bldP spid="4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0" y="1376167"/>
            <a:ext cx="3991429" cy="5481833"/>
          </a:xfrm>
          <a:prstGeom prst="rect">
            <a:avLst/>
          </a:prstGeom>
          <a:solidFill>
            <a:srgbClr val="B6E6E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Rectangle 23"/>
          <p:cNvSpPr/>
          <p:nvPr/>
        </p:nvSpPr>
        <p:spPr>
          <a:xfrm>
            <a:off x="6859301" y="4050221"/>
            <a:ext cx="3542256" cy="477895"/>
          </a:xfrm>
          <a:prstGeom prst="rect">
            <a:avLst/>
          </a:prstGeom>
        </p:spPr>
        <p:txBody>
          <a:bodyPr wrap="square" lIns="0" tIns="0" rIns="0" bIns="0">
            <a:noAutofit/>
          </a:bodyPr>
          <a:lstStyle/>
          <a:p>
            <a:pPr>
              <a:lnSpc>
                <a:spcPts val="1700"/>
              </a:lnSpc>
            </a:pPr>
            <a:r>
              <a:rPr lang="en-US" altLang="zh-CN" sz="1200" dirty="0">
                <a:solidFill>
                  <a:schemeClr val="bg2">
                    <a:lumMod val="50000"/>
                  </a:schemeClr>
                </a:solidFill>
                <a:latin typeface="AvantGarde Bk BT" panose="020B0402020202020204" pitchFamily="34" charset="0"/>
                <a:ea typeface="Roboto Thin" charset="0"/>
                <a:cs typeface="Roboto Thin" charset="0"/>
              </a:rPr>
              <a:t> </a:t>
            </a:r>
            <a:endParaRPr lang="en-US" altLang="zh-CN" sz="1200" dirty="0">
              <a:solidFill>
                <a:schemeClr val="bg2">
                  <a:lumMod val="50000"/>
                </a:schemeClr>
              </a:solidFill>
              <a:latin typeface="AvantGarde Bk BT" panose="020B0402020202020204" pitchFamily="34" charset="0"/>
              <a:ea typeface="Roboto Thin" charset="0"/>
              <a:cs typeface="Roboto Thin" charset="0"/>
            </a:endParaRPr>
          </a:p>
        </p:txBody>
      </p:sp>
      <p:sp>
        <p:nvSpPr>
          <p:cNvPr id="28" name="Rectangle 23"/>
          <p:cNvSpPr/>
          <p:nvPr/>
        </p:nvSpPr>
        <p:spPr>
          <a:xfrm>
            <a:off x="6859302" y="2629673"/>
            <a:ext cx="4114278" cy="1186292"/>
          </a:xfrm>
          <a:prstGeom prst="rect">
            <a:avLst/>
          </a:prstGeom>
        </p:spPr>
        <p:txBody>
          <a:bodyPr wrap="square" lIns="0" tIns="0" rIns="0" bIns="0">
            <a:noAutofit/>
          </a:bodyPr>
          <a:lstStyle/>
          <a:p>
            <a:pPr>
              <a:lnSpc>
                <a:spcPts val="1700"/>
              </a:lnSpc>
            </a:pPr>
            <a:r>
              <a:rPr lang="en-US" sz="1200" dirty="0">
                <a:solidFill>
                  <a:srgbClr val="767171"/>
                </a:solidFill>
                <a:latin typeface="AvantGarde Bk BT" panose="020B0402020202020204" pitchFamily="34" charset="0"/>
                <a:ea typeface="Roboto Thin" charset="0"/>
                <a:cs typeface="Roboto Thin" charset="0"/>
              </a:rPr>
              <a:t>      </a:t>
            </a:r>
            <a:endParaRPr lang="en-US" altLang="zh-CN" sz="1200" dirty="0">
              <a:solidFill>
                <a:srgbClr val="767171"/>
              </a:solidFill>
              <a:latin typeface="AvantGarde Bk BT" panose="020B0402020202020204" pitchFamily="34" charset="0"/>
              <a:ea typeface="Roboto Thin" charset="0"/>
              <a:cs typeface="Roboto Thin" charset="0"/>
            </a:endParaRPr>
          </a:p>
        </p:txBody>
      </p:sp>
      <p:sp>
        <p:nvSpPr>
          <p:cNvPr id="5" name="Freeform 5"/>
          <p:cNvSpPr>
            <a:spLocks noEditPoints="1"/>
          </p:cNvSpPr>
          <p:nvPr/>
        </p:nvSpPr>
        <p:spPr bwMode="auto">
          <a:xfrm rot="5400000">
            <a:off x="3637485" y="3318587"/>
            <a:ext cx="753763" cy="709505"/>
          </a:xfrm>
          <a:custGeom>
            <a:avLst/>
            <a:gdLst>
              <a:gd name="T0" fmla="*/ 0 w 1165"/>
              <a:gd name="T1" fmla="*/ 467 h 1096"/>
              <a:gd name="T2" fmla="*/ 467 w 1165"/>
              <a:gd name="T3" fmla="*/ 934 h 1096"/>
              <a:gd name="T4" fmla="*/ 743 w 1165"/>
              <a:gd name="T5" fmla="*/ 843 h 1096"/>
              <a:gd name="T6" fmla="*/ 972 w 1165"/>
              <a:gd name="T7" fmla="*/ 1053 h 1096"/>
              <a:gd name="T8" fmla="*/ 1134 w 1165"/>
              <a:gd name="T9" fmla="*/ 1046 h 1096"/>
              <a:gd name="T10" fmla="*/ 1165 w 1165"/>
              <a:gd name="T11" fmla="*/ 969 h 1096"/>
              <a:gd name="T12" fmla="*/ 1127 w 1165"/>
              <a:gd name="T13" fmla="*/ 884 h 1096"/>
              <a:gd name="T14" fmla="*/ 889 w 1165"/>
              <a:gd name="T15" fmla="*/ 665 h 1096"/>
              <a:gd name="T16" fmla="*/ 934 w 1165"/>
              <a:gd name="T17" fmla="*/ 467 h 1096"/>
              <a:gd name="T18" fmla="*/ 467 w 1165"/>
              <a:gd name="T19" fmla="*/ 0 h 1096"/>
              <a:gd name="T20" fmla="*/ 0 w 1165"/>
              <a:gd name="T21" fmla="*/ 467 h 1096"/>
              <a:gd name="T22" fmla="*/ 806 w 1165"/>
              <a:gd name="T23" fmla="*/ 467 h 1096"/>
              <a:gd name="T24" fmla="*/ 467 w 1165"/>
              <a:gd name="T25" fmla="*/ 806 h 1096"/>
              <a:gd name="T26" fmla="*/ 128 w 1165"/>
              <a:gd name="T27" fmla="*/ 467 h 1096"/>
              <a:gd name="T28" fmla="*/ 467 w 1165"/>
              <a:gd name="T29" fmla="*/ 128 h 1096"/>
              <a:gd name="T30" fmla="*/ 806 w 1165"/>
              <a:gd name="T31" fmla="*/ 467 h 1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65" h="1096">
                <a:moveTo>
                  <a:pt x="0" y="467"/>
                </a:moveTo>
                <a:cubicBezTo>
                  <a:pt x="0" y="725"/>
                  <a:pt x="209" y="934"/>
                  <a:pt x="467" y="934"/>
                </a:cubicBezTo>
                <a:cubicBezTo>
                  <a:pt x="570" y="934"/>
                  <a:pt x="665" y="900"/>
                  <a:pt x="743" y="843"/>
                </a:cubicBezTo>
                <a:cubicBezTo>
                  <a:pt x="972" y="1053"/>
                  <a:pt x="972" y="1053"/>
                  <a:pt x="972" y="1053"/>
                </a:cubicBezTo>
                <a:cubicBezTo>
                  <a:pt x="1019" y="1096"/>
                  <a:pt x="1091" y="1093"/>
                  <a:pt x="1134" y="1046"/>
                </a:cubicBezTo>
                <a:cubicBezTo>
                  <a:pt x="1155" y="1024"/>
                  <a:pt x="1165" y="996"/>
                  <a:pt x="1165" y="969"/>
                </a:cubicBezTo>
                <a:cubicBezTo>
                  <a:pt x="1165" y="938"/>
                  <a:pt x="1152" y="907"/>
                  <a:pt x="1127" y="884"/>
                </a:cubicBezTo>
                <a:cubicBezTo>
                  <a:pt x="889" y="665"/>
                  <a:pt x="889" y="665"/>
                  <a:pt x="889" y="665"/>
                </a:cubicBezTo>
                <a:cubicBezTo>
                  <a:pt x="917" y="605"/>
                  <a:pt x="934" y="538"/>
                  <a:pt x="934" y="467"/>
                </a:cubicBezTo>
                <a:cubicBezTo>
                  <a:pt x="934" y="209"/>
                  <a:pt x="725" y="0"/>
                  <a:pt x="467" y="0"/>
                </a:cubicBezTo>
                <a:cubicBezTo>
                  <a:pt x="209" y="0"/>
                  <a:pt x="0" y="209"/>
                  <a:pt x="0" y="467"/>
                </a:cubicBezTo>
                <a:close/>
                <a:moveTo>
                  <a:pt x="806" y="467"/>
                </a:moveTo>
                <a:cubicBezTo>
                  <a:pt x="806" y="654"/>
                  <a:pt x="654" y="806"/>
                  <a:pt x="467" y="806"/>
                </a:cubicBezTo>
                <a:cubicBezTo>
                  <a:pt x="280" y="806"/>
                  <a:pt x="128" y="654"/>
                  <a:pt x="128" y="467"/>
                </a:cubicBezTo>
                <a:cubicBezTo>
                  <a:pt x="128" y="280"/>
                  <a:pt x="280" y="128"/>
                  <a:pt x="467" y="128"/>
                </a:cubicBezTo>
                <a:cubicBezTo>
                  <a:pt x="654" y="128"/>
                  <a:pt x="806" y="280"/>
                  <a:pt x="806" y="467"/>
                </a:cubicBezTo>
                <a:close/>
              </a:path>
            </a:pathLst>
          </a:custGeom>
          <a:solidFill>
            <a:srgbClr val="B6E6E6"/>
          </a:solidFill>
          <a:ln>
            <a:noFill/>
          </a:ln>
        </p:spPr>
        <p:txBody>
          <a:bodyPr vert="horz" wrap="square" lIns="91440" tIns="45720" rIns="91440" bIns="45720" numCol="1" anchor="t" anchorCtr="0" compatLnSpc="1"/>
          <a:lstStyle/>
          <a:p>
            <a:endParaRPr lang="zh-CN" altLang="en-US"/>
          </a:p>
        </p:txBody>
      </p:sp>
      <p:sp>
        <p:nvSpPr>
          <p:cNvPr id="29" name="椭圆 28"/>
          <p:cNvSpPr/>
          <p:nvPr/>
        </p:nvSpPr>
        <p:spPr>
          <a:xfrm>
            <a:off x="392140" y="336549"/>
            <a:ext cx="736600" cy="736600"/>
          </a:xfrm>
          <a:prstGeom prst="ellipse">
            <a:avLst/>
          </a:prstGeom>
          <a:noFill/>
          <a:ln w="19050">
            <a:solidFill>
              <a:srgbClr val="B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p:cNvSpPr txBox="1"/>
          <p:nvPr/>
        </p:nvSpPr>
        <p:spPr>
          <a:xfrm>
            <a:off x="760440" y="806447"/>
            <a:ext cx="293659" cy="415786"/>
          </a:xfrm>
          <a:prstGeom prst="rect">
            <a:avLst/>
          </a:prstGeom>
          <a:noFill/>
        </p:spPr>
        <p:txBody>
          <a:bodyPr wrap="none" lIns="0" tIns="0" rIns="0" bIns="0" rtlCol="0" anchor="ctr" anchorCtr="1">
            <a:noAutofit/>
          </a:bodyPr>
          <a:lstStyle/>
          <a:p>
            <a:r>
              <a:rPr lang="en-US" altLang="zh-CN" sz="4400" dirty="0">
                <a:solidFill>
                  <a:srgbClr val="767171"/>
                </a:solidFill>
                <a:latin typeface="AvantGarde Bk BT" panose="020B0402020202020204" pitchFamily="34" charset="0"/>
                <a:ea typeface="DotumChe" panose="020B0609000101010101" pitchFamily="49" charset="-127"/>
              </a:rPr>
              <a:t>4</a:t>
            </a:r>
            <a:endParaRPr lang="en-US" altLang="zh-CN" sz="4400" dirty="0">
              <a:solidFill>
                <a:srgbClr val="767171"/>
              </a:solidFill>
              <a:latin typeface="AvantGarde Bk BT" panose="020B0402020202020204" pitchFamily="34" charset="0"/>
              <a:ea typeface="DotumChe" panose="020B0609000101010101" pitchFamily="49" charset="-127"/>
            </a:endParaRPr>
          </a:p>
        </p:txBody>
      </p:sp>
      <p:sp>
        <p:nvSpPr>
          <p:cNvPr id="2" name="文本框 1"/>
          <p:cNvSpPr txBox="1"/>
          <p:nvPr/>
        </p:nvSpPr>
        <p:spPr>
          <a:xfrm>
            <a:off x="4800600" y="1860550"/>
            <a:ext cx="5524500" cy="1753235"/>
          </a:xfrm>
          <a:prstGeom prst="rect">
            <a:avLst/>
          </a:prstGeom>
          <a:noFill/>
        </p:spPr>
        <p:txBody>
          <a:bodyPr wrap="square" rtlCol="0">
            <a:spAutoFit/>
          </a:bodyPr>
          <a:p>
            <a:pPr indent="0">
              <a:lnSpc>
                <a:spcPct val="150000"/>
              </a:lnSpc>
              <a:buFont typeface="Arial" panose="020B0604020202020204" pitchFamily="34" charset="0"/>
              <a:buNone/>
            </a:pPr>
            <a:r>
              <a:rPr lang="zh-CN" altLang="en-US"/>
              <a:t>In this project, the supervised learning approach will be used to take advantage of manually marked data sets in this respect, with the goal of achieving high performance advantages without reducing costs</a:t>
            </a:r>
            <a:r>
              <a:rPr lang="en-US" altLang="zh-CN"/>
              <a:t>.</a:t>
            </a:r>
            <a:endParaRPr lang="en-US" altLang="zh-CN"/>
          </a:p>
        </p:txBody>
      </p:sp>
      <p:sp>
        <p:nvSpPr>
          <p:cNvPr id="3" name="文本框 2"/>
          <p:cNvSpPr txBox="1"/>
          <p:nvPr/>
        </p:nvSpPr>
        <p:spPr>
          <a:xfrm>
            <a:off x="1326515" y="336550"/>
            <a:ext cx="8348345" cy="621665"/>
          </a:xfrm>
          <a:prstGeom prst="rect">
            <a:avLst/>
          </a:prstGeom>
          <a:noFill/>
        </p:spPr>
        <p:txBody>
          <a:bodyPr wrap="square" lIns="0" tIns="0" rIns="0" bIns="0" rtlCol="0" anchor="ctr" anchorCtr="0">
            <a:noAutofit/>
          </a:bodyPr>
          <a:p>
            <a:pPr lvl="0" indent="0" algn="l">
              <a:lnSpc>
                <a:spcPct val="150000"/>
              </a:lnSpc>
              <a:buFont typeface="Arial" panose="020B0604020202020204" pitchFamily="34" charset="0"/>
              <a:buNone/>
            </a:pPr>
            <a:r>
              <a:rPr lang="en-US" altLang="zh-CN" sz="3200" spc="150">
                <a:solidFill>
                  <a:schemeClr val="tx1">
                    <a:lumMod val="65000"/>
                    <a:lumOff val="35000"/>
                  </a:schemeClr>
                </a:solidFill>
                <a:uFillTx/>
                <a:latin typeface="Arial" panose="020B0604020202020204" pitchFamily="34" charset="0"/>
                <a:ea typeface="微软雅黑" panose="020B0503020204020204" charset="-122"/>
                <a:sym typeface="+mn-ea"/>
              </a:rPr>
              <a:t>Machine Learning Algorithm and mathod</a:t>
            </a:r>
            <a:endParaRPr lang="en-US" altLang="zh-CN" sz="3200" dirty="0">
              <a:solidFill>
                <a:schemeClr val="bg2">
                  <a:lumMod val="50000"/>
                </a:schemeClr>
              </a:solidFill>
              <a:latin typeface="Agency FB" panose="020B0503020202020204" pitchFamily="34" charset="0"/>
              <a:ea typeface="supercar" panose="00000400000000000000" pitchFamily="2" charset="-122"/>
            </a:endParaRPr>
          </a:p>
        </p:txBody>
      </p:sp>
      <p:sp>
        <p:nvSpPr>
          <p:cNvPr id="52" name="Rectangle 23"/>
          <p:cNvSpPr/>
          <p:nvPr/>
        </p:nvSpPr>
        <p:spPr>
          <a:xfrm>
            <a:off x="311150" y="1686560"/>
            <a:ext cx="3808095" cy="4333240"/>
          </a:xfrm>
          <a:prstGeom prst="rect">
            <a:avLst/>
          </a:prstGeom>
        </p:spPr>
        <p:txBody>
          <a:bodyPr wrap="square" lIns="0" tIns="0" rIns="0" bIns="0">
            <a:noAutofit/>
          </a:bodyPr>
          <a:p>
            <a:pPr indent="0">
              <a:lnSpc>
                <a:spcPct val="100000"/>
              </a:lnSpc>
              <a:buFont typeface="Arial" panose="020B0604020202020204" pitchFamily="34" charset="0"/>
              <a:buNone/>
            </a:pPr>
            <a:r>
              <a:rPr lang="zh-CN" altLang="en-US" sz="1800">
                <a:sym typeface="+mn-ea"/>
              </a:rPr>
              <a:t>Machine Learning A</a:t>
            </a:r>
            <a:r>
              <a:rPr lang="zh-CN" altLang="en-US" sz="1800">
                <a:sym typeface="+mn-ea"/>
              </a:rPr>
              <a:t>lgorithms</a:t>
            </a:r>
            <a:endParaRPr lang="zh-CN" altLang="en-US" sz="1800">
              <a:sym typeface="+mn-ea"/>
            </a:endParaRPr>
          </a:p>
          <a:p>
            <a:pPr indent="0">
              <a:lnSpc>
                <a:spcPct val="100000"/>
              </a:lnSpc>
              <a:buFont typeface="Arial" panose="020B0604020202020204" pitchFamily="34" charset="0"/>
              <a:buNone/>
            </a:pPr>
            <a:endParaRPr lang="en-US" altLang="zh-CN" sz="2000" dirty="0">
              <a:solidFill>
                <a:srgbClr val="767171"/>
              </a:solidFill>
              <a:latin typeface="AvantGarde Bk BT" panose="020B0402020202020204" pitchFamily="34" charset="0"/>
              <a:ea typeface="Roboto Thin" charset="0"/>
              <a:cs typeface="Roboto Thin" charset="0"/>
            </a:endParaRPr>
          </a:p>
          <a:p>
            <a:pPr marL="285750" indent="-285750" algn="l">
              <a:lnSpc>
                <a:spcPct val="100000"/>
              </a:lnSpc>
              <a:buClrTx/>
              <a:buSzTx/>
              <a:buFont typeface="Arial" panose="020B0604020202020204" pitchFamily="34" charset="0"/>
              <a:buChar char="•"/>
            </a:pPr>
            <a:r>
              <a:rPr lang="zh-CN" altLang="en-US" sz="1800"/>
              <a:t>Naïve Bayes</a:t>
            </a:r>
            <a:endParaRPr lang="zh-CN" altLang="en-US" sz="1800"/>
          </a:p>
          <a:p>
            <a:pPr marL="285750" indent="-285750" algn="l">
              <a:lnSpc>
                <a:spcPct val="100000"/>
              </a:lnSpc>
              <a:buClrTx/>
              <a:buSzTx/>
              <a:buFont typeface="Arial" panose="020B0604020202020204" pitchFamily="34" charset="0"/>
              <a:buChar char="•"/>
            </a:pPr>
            <a:endParaRPr lang="zh-CN" altLang="en-US" sz="1800"/>
          </a:p>
          <a:p>
            <a:pPr marL="285750" indent="-285750" algn="l">
              <a:lnSpc>
                <a:spcPct val="100000"/>
              </a:lnSpc>
              <a:buClrTx/>
              <a:buSzTx/>
              <a:buFont typeface="Arial" panose="020B0604020202020204" pitchFamily="34" charset="0"/>
              <a:buChar char="•"/>
            </a:pPr>
            <a:r>
              <a:rPr lang="zh-CN" altLang="en-US" sz="1800"/>
              <a:t>Decision Trees</a:t>
            </a:r>
            <a:endParaRPr lang="zh-CN" altLang="en-US" sz="1800"/>
          </a:p>
          <a:p>
            <a:pPr marL="285750" indent="-285750" algn="l">
              <a:lnSpc>
                <a:spcPct val="100000"/>
              </a:lnSpc>
              <a:buClrTx/>
              <a:buSzTx/>
              <a:buFont typeface="Arial" panose="020B0604020202020204" pitchFamily="34" charset="0"/>
              <a:buChar char="•"/>
            </a:pPr>
            <a:endParaRPr lang="zh-CN" altLang="en-US" sz="1800"/>
          </a:p>
          <a:p>
            <a:pPr marL="285750" indent="-285750" algn="l">
              <a:lnSpc>
                <a:spcPct val="100000"/>
              </a:lnSpc>
              <a:buClrTx/>
              <a:buSzTx/>
              <a:buFont typeface="Arial" panose="020B0604020202020204" pitchFamily="34" charset="0"/>
              <a:buChar char="•"/>
            </a:pPr>
            <a:r>
              <a:rPr lang="zh-CN" altLang="en-US" sz="1800"/>
              <a:t>Random Forest</a:t>
            </a:r>
            <a:endParaRPr lang="zh-CN" altLang="en-US" sz="1800"/>
          </a:p>
          <a:p>
            <a:pPr marL="285750" indent="-285750" algn="l">
              <a:lnSpc>
                <a:spcPct val="100000"/>
              </a:lnSpc>
              <a:buClrTx/>
              <a:buSzTx/>
              <a:buFont typeface="Arial" panose="020B0604020202020204" pitchFamily="34" charset="0"/>
              <a:buChar char="•"/>
            </a:pPr>
            <a:endParaRPr lang="zh-CN" altLang="en-US" sz="1800"/>
          </a:p>
          <a:p>
            <a:pPr marL="285750" indent="-285750" algn="l">
              <a:lnSpc>
                <a:spcPct val="100000"/>
              </a:lnSpc>
              <a:buClrTx/>
              <a:buSzTx/>
              <a:buFont typeface="Arial" panose="020B0604020202020204" pitchFamily="34" charset="0"/>
              <a:buChar char="•"/>
            </a:pPr>
            <a:r>
              <a:rPr lang="zh-CN" altLang="en-US" sz="1800"/>
              <a:t>Random Forest</a:t>
            </a:r>
            <a:endParaRPr lang="zh-CN" altLang="en-US" sz="1800"/>
          </a:p>
          <a:p>
            <a:pPr marL="285750" indent="-285750" algn="l">
              <a:lnSpc>
                <a:spcPct val="100000"/>
              </a:lnSpc>
              <a:buClrTx/>
              <a:buSzTx/>
              <a:buFont typeface="Arial" panose="020B0604020202020204" pitchFamily="34" charset="0"/>
              <a:buChar char="•"/>
            </a:pPr>
            <a:endParaRPr lang="zh-CN" altLang="en-US" sz="1800"/>
          </a:p>
          <a:p>
            <a:pPr marL="285750" indent="-285750" algn="l">
              <a:lnSpc>
                <a:spcPct val="100000"/>
              </a:lnSpc>
              <a:buClrTx/>
              <a:buSzTx/>
              <a:buFont typeface="Arial" panose="020B0604020202020204" pitchFamily="34" charset="0"/>
              <a:buChar char="•"/>
            </a:pPr>
            <a:r>
              <a:rPr lang="zh-CN" altLang="en-US" sz="1800"/>
              <a:t>AdaBoost</a:t>
            </a:r>
            <a:endParaRPr lang="zh-CN" altLang="en-US" sz="1800"/>
          </a:p>
          <a:p>
            <a:pPr marL="285750" indent="-285750" algn="l">
              <a:lnSpc>
                <a:spcPct val="100000"/>
              </a:lnSpc>
              <a:buClrTx/>
              <a:buSzTx/>
              <a:buFont typeface="Arial" panose="020B0604020202020204" pitchFamily="34" charset="0"/>
              <a:buChar char="•"/>
            </a:pPr>
            <a:endParaRPr lang="zh-CN" altLang="en-US" sz="1800"/>
          </a:p>
          <a:p>
            <a:pPr marL="285750" indent="-285750" algn="l">
              <a:lnSpc>
                <a:spcPct val="100000"/>
              </a:lnSpc>
              <a:buClrTx/>
              <a:buSzTx/>
              <a:buFont typeface="Arial" panose="020B0604020202020204" pitchFamily="34" charset="0"/>
              <a:buChar char="•"/>
            </a:pPr>
            <a:r>
              <a:rPr lang="zh-CN" altLang="en-US" sz="1800"/>
              <a:t>MLP (Multi-Layer Perceptron)</a:t>
            </a:r>
            <a:endParaRPr lang="zh-CN" altLang="en-US" sz="1800"/>
          </a:p>
          <a:p>
            <a:pPr marL="285750" indent="-285750" algn="l">
              <a:lnSpc>
                <a:spcPct val="100000"/>
              </a:lnSpc>
              <a:buClrTx/>
              <a:buSzTx/>
              <a:buFont typeface="Arial" panose="020B0604020202020204" pitchFamily="34" charset="0"/>
              <a:buChar char="•"/>
            </a:pPr>
            <a:endParaRPr lang="zh-CN" altLang="en-US" sz="1800"/>
          </a:p>
          <a:p>
            <a:pPr marL="285750" indent="-285750" algn="l">
              <a:lnSpc>
                <a:spcPct val="100000"/>
              </a:lnSpc>
              <a:buClrTx/>
              <a:buSzTx/>
              <a:buFont typeface="Arial" panose="020B0604020202020204" pitchFamily="34" charset="0"/>
              <a:buChar char="•"/>
            </a:pPr>
            <a:r>
              <a:rPr lang="zh-CN" altLang="en-US" sz="1800"/>
              <a:t>QDA</a:t>
            </a:r>
            <a:endParaRPr lang="zh-CN" altLang="en-US" sz="1800"/>
          </a:p>
          <a:p>
            <a:pPr marL="171450" indent="-171450">
              <a:lnSpc>
                <a:spcPct val="100000"/>
              </a:lnSpc>
              <a:buFont typeface="Arial" panose="020B0604020202020204" pitchFamily="34" charset="0"/>
              <a:buNone/>
            </a:pPr>
            <a:endParaRPr lang="en-US" altLang="zh-CN" sz="1200" dirty="0">
              <a:solidFill>
                <a:srgbClr val="767171"/>
              </a:solidFill>
              <a:latin typeface="AvantGarde Bk BT" panose="020B0402020202020204" pitchFamily="34" charset="0"/>
              <a:ea typeface="Roboto Thin" charset="0"/>
              <a:cs typeface="Roboto Thin" charset="0"/>
            </a:endParaRPr>
          </a:p>
          <a:p>
            <a:pPr>
              <a:lnSpc>
                <a:spcPct val="100000"/>
              </a:lnSpc>
            </a:pPr>
            <a:endParaRPr lang="en-US" altLang="zh-CN" sz="1200" dirty="0">
              <a:solidFill>
                <a:srgbClr val="767171"/>
              </a:solidFill>
              <a:latin typeface="AvantGarde Bk BT" panose="020B0402020202020204" pitchFamily="34" charset="0"/>
              <a:ea typeface="Roboto Thin" charset="0"/>
              <a:cs typeface="Roboto Thin" charset="0"/>
            </a:endParaRPr>
          </a:p>
          <a:p>
            <a:pPr>
              <a:lnSpc>
                <a:spcPct val="100000"/>
              </a:lnSpc>
            </a:pPr>
            <a:endParaRPr lang="en-US" altLang="zh-CN" sz="1200" dirty="0">
              <a:solidFill>
                <a:srgbClr val="767171"/>
              </a:solidFill>
              <a:latin typeface="AvantGarde Bk BT" panose="020B0402020202020204" pitchFamily="34" charset="0"/>
              <a:ea typeface="Roboto Thin" charset="0"/>
              <a:cs typeface="Roboto Thin"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53" presetClass="entr" presetSubtype="16" fill="hold" grpId="1" nodeType="after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p:cTn id="11" dur="500" fill="hold"/>
                                        <p:tgtEl>
                                          <p:spTgt spid="29"/>
                                        </p:tgtEl>
                                        <p:attrNameLst>
                                          <p:attrName>ppt_w</p:attrName>
                                        </p:attrNameLst>
                                      </p:cBhvr>
                                      <p:tavLst>
                                        <p:tav tm="0">
                                          <p:val>
                                            <p:fltVal val="0"/>
                                          </p:val>
                                        </p:tav>
                                        <p:tav tm="100000">
                                          <p:val>
                                            <p:strVal val="#ppt_w"/>
                                          </p:val>
                                        </p:tav>
                                      </p:tavLst>
                                    </p:anim>
                                    <p:anim calcmode="lin" valueType="num">
                                      <p:cBhvr>
                                        <p:cTn id="12" dur="500" fill="hold"/>
                                        <p:tgtEl>
                                          <p:spTgt spid="29"/>
                                        </p:tgtEl>
                                        <p:attrNameLst>
                                          <p:attrName>ppt_h</p:attrName>
                                        </p:attrNameLst>
                                      </p:cBhvr>
                                      <p:tavLst>
                                        <p:tav tm="0">
                                          <p:val>
                                            <p:fltVal val="0"/>
                                          </p:val>
                                        </p:tav>
                                        <p:tav tm="100000">
                                          <p:val>
                                            <p:strVal val="#ppt_h"/>
                                          </p:val>
                                        </p:tav>
                                      </p:tavLst>
                                    </p:anim>
                                    <p:animEffect transition="in" filter="fade">
                                      <p:cBhvr>
                                        <p:cTn id="13" dur="500"/>
                                        <p:tgtEl>
                                          <p:spTgt spid="29"/>
                                        </p:tgtEl>
                                      </p:cBhvr>
                                    </p:animEffect>
                                  </p:childTnLst>
                                </p:cTn>
                              </p:par>
                            </p:childTnLst>
                          </p:cTn>
                        </p:par>
                        <p:par>
                          <p:cTn id="14" fill="hold">
                            <p:stCondLst>
                              <p:cond delay="1000"/>
                            </p:stCondLst>
                            <p:childTnLst>
                              <p:par>
                                <p:cTn id="15" presetID="26" presetClass="emph" presetSubtype="0" fill="hold" grpId="2" nodeType="afterEffect">
                                  <p:stCondLst>
                                    <p:cond delay="0"/>
                                  </p:stCondLst>
                                  <p:childTnLst>
                                    <p:animEffect transition="out" filter="fade">
                                      <p:cBhvr>
                                        <p:cTn id="16" dur="500" tmFilter="0, 0; .2, .5; .8, .5; 1, 0"/>
                                        <p:tgtEl>
                                          <p:spTgt spid="29"/>
                                        </p:tgtEl>
                                      </p:cBhvr>
                                    </p:animEffect>
                                    <p:animScale>
                                      <p:cBhvr>
                                        <p:cTn id="17" dur="250" autoRev="1" fill="hold"/>
                                        <p:tgtEl>
                                          <p:spTgt spid="29"/>
                                        </p:tgtEl>
                                      </p:cBhvr>
                                      <p:by x="105000" y="105000"/>
                                    </p:animScale>
                                  </p:childTnLst>
                                </p:cTn>
                              </p:par>
                              <p:par>
                                <p:cTn id="18" presetID="2" presetClass="entr" presetSubtype="8" fill="hold" grpId="0" nodeType="withEffect">
                                  <p:stCondLst>
                                    <p:cond delay="0"/>
                                  </p:stCondLst>
                                  <p:childTnLst>
                                    <p:set>
                                      <p:cBhvr>
                                        <p:cTn id="19" dur="1" fill="hold">
                                          <p:stCondLst>
                                            <p:cond delay="0"/>
                                          </p:stCondLst>
                                        </p:cTn>
                                        <p:tgtEl>
                                          <p:spTgt spid="30"/>
                                        </p:tgtEl>
                                        <p:attrNameLst>
                                          <p:attrName>style.visibility</p:attrName>
                                        </p:attrNameLst>
                                      </p:cBhvr>
                                      <p:to>
                                        <p:strVal val="visible"/>
                                      </p:to>
                                    </p:set>
                                    <p:anim calcmode="lin" valueType="num">
                                      <p:cBhvr additive="base">
                                        <p:cTn id="20" dur="500" fill="hold"/>
                                        <p:tgtEl>
                                          <p:spTgt spid="30"/>
                                        </p:tgtEl>
                                        <p:attrNameLst>
                                          <p:attrName>ppt_x</p:attrName>
                                        </p:attrNameLst>
                                      </p:cBhvr>
                                      <p:tavLst>
                                        <p:tav tm="0">
                                          <p:val>
                                            <p:strVal val="0-#ppt_w/2"/>
                                          </p:val>
                                        </p:tav>
                                        <p:tav tm="100000">
                                          <p:val>
                                            <p:strVal val="#ppt_x"/>
                                          </p:val>
                                        </p:tav>
                                      </p:tavLst>
                                    </p:anim>
                                    <p:anim calcmode="lin" valueType="num">
                                      <p:cBhvr additive="base">
                                        <p:cTn id="21" dur="500" fill="hold"/>
                                        <p:tgtEl>
                                          <p:spTgt spid="30"/>
                                        </p:tgtEl>
                                        <p:attrNameLst>
                                          <p:attrName>ppt_y</p:attrName>
                                        </p:attrNameLst>
                                      </p:cBhvr>
                                      <p:tavLst>
                                        <p:tav tm="0">
                                          <p:val>
                                            <p:strVal val="#ppt_y"/>
                                          </p:val>
                                        </p:tav>
                                        <p:tav tm="100000">
                                          <p:val>
                                            <p:strVal val="#ppt_y"/>
                                          </p:val>
                                        </p:tav>
                                      </p:tavLst>
                                    </p:anim>
                                  </p:childTnLst>
                                </p:cTn>
                              </p:par>
                            </p:childTnLst>
                          </p:cTn>
                        </p:par>
                        <p:par>
                          <p:cTn id="22" fill="hold">
                            <p:stCondLst>
                              <p:cond delay="1500"/>
                            </p:stCondLst>
                            <p:childTnLst>
                              <p:par>
                                <p:cTn id="23" presetID="2" presetClass="entr" presetSubtype="2" fill="hold" grpId="0" nodeType="after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500" fill="hold"/>
                                        <p:tgtEl>
                                          <p:spTgt spid="25"/>
                                        </p:tgtEl>
                                        <p:attrNameLst>
                                          <p:attrName>ppt_x</p:attrName>
                                        </p:attrNameLst>
                                      </p:cBhvr>
                                      <p:tavLst>
                                        <p:tav tm="0">
                                          <p:val>
                                            <p:strVal val="1+#ppt_w/2"/>
                                          </p:val>
                                        </p:tav>
                                        <p:tav tm="100000">
                                          <p:val>
                                            <p:strVal val="#ppt_x"/>
                                          </p:val>
                                        </p:tav>
                                      </p:tavLst>
                                    </p:anim>
                                    <p:anim calcmode="lin" valueType="num">
                                      <p:cBhvr additive="base">
                                        <p:cTn id="26" dur="500" fill="hold"/>
                                        <p:tgtEl>
                                          <p:spTgt spid="25"/>
                                        </p:tgtEl>
                                        <p:attrNameLst>
                                          <p:attrName>ppt_y</p:attrName>
                                        </p:attrNameLst>
                                      </p:cBhvr>
                                      <p:tavLst>
                                        <p:tav tm="0">
                                          <p:val>
                                            <p:strVal val="#ppt_y"/>
                                          </p:val>
                                        </p:tav>
                                        <p:tav tm="100000">
                                          <p:val>
                                            <p:strVal val="#ppt_y"/>
                                          </p:val>
                                        </p:tav>
                                      </p:tavLst>
                                    </p:anim>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par>
                          <p:cTn id="31" fill="hold">
                            <p:stCondLst>
                              <p:cond delay="2500"/>
                            </p:stCondLst>
                            <p:childTnLst>
                              <p:par>
                                <p:cTn id="32" presetID="0" presetClass="path" presetSubtype="0" accel="50000" decel="50000" fill="hold" grpId="1" nodeType="afterEffect">
                                  <p:stCondLst>
                                    <p:cond delay="0"/>
                                  </p:stCondLst>
                                  <p:childTnLst>
                                    <p:animMotion origin="layout" path="M 0 0 L 0.06979 -0.14444 L 0.14688 -0.0537 L 0.03542 0.14444 L -0.1375 0.07407 L -0.12083 -0.12037 L 0.14375 -0.37593 L 0.25834 -0.12037 L 0.25834 -0.12037 " pathEditMode="relative" ptsTypes="AAAAAAAAA">
                                      <p:cBhvr>
                                        <p:cTn id="33" dur="2000" fill="hold"/>
                                        <p:tgtEl>
                                          <p:spTgt spid="5"/>
                                        </p:tgtEl>
                                        <p:attrNameLst>
                                          <p:attrName>ppt_x</p:attrName>
                                          <p:attrName>ppt_y</p:attrName>
                                        </p:attrNameLst>
                                      </p:cBhvr>
                                    </p:animMotion>
                                  </p:childTnLst>
                                </p:cTn>
                              </p:par>
                            </p:childTnLst>
                          </p:cTn>
                        </p:par>
                        <p:par>
                          <p:cTn id="34" fill="hold">
                            <p:stCondLst>
                              <p:cond delay="4500"/>
                            </p:stCondLst>
                            <p:childTnLst>
                              <p:par>
                                <p:cTn id="35" presetID="1" presetClass="exit" presetSubtype="0" fill="hold" grpId="2" nodeType="afterEffect">
                                  <p:stCondLst>
                                    <p:cond delay="0"/>
                                  </p:stCondLst>
                                  <p:childTnLst>
                                    <p:set>
                                      <p:cBhvr>
                                        <p:cTn id="36" dur="1" fill="hold">
                                          <p:stCondLst>
                                            <p:cond delay="0"/>
                                          </p:stCondLst>
                                        </p:cTn>
                                        <p:tgtEl>
                                          <p:spTgt spid="5"/>
                                        </p:tgtEl>
                                        <p:attrNameLst>
                                          <p:attrName>style.visibility</p:attrName>
                                        </p:attrNameLst>
                                      </p:cBhvr>
                                      <p:to>
                                        <p:strVal val="hidden"/>
                                      </p:to>
                                    </p:set>
                                  </p:childTnLst>
                                </p:cTn>
                              </p:par>
                            </p:childTnLst>
                          </p:cTn>
                        </p:par>
                        <p:par>
                          <p:cTn id="37" fill="hold">
                            <p:stCondLst>
                              <p:cond delay="4500"/>
                            </p:stCondLst>
                            <p:childTnLst>
                              <p:par>
                                <p:cTn id="38" presetID="14" presetClass="entr" presetSubtype="10" fill="hold" grpId="0" nodeType="after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randombar(horizontal)">
                                      <p:cBhvr>
                                        <p:cTn id="40" dur="500"/>
                                        <p:tgtEl>
                                          <p:spTgt spid="28"/>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randombar(horizontal)">
                                      <p:cBhvr>
                                        <p:cTn id="43" dur="500"/>
                                        <p:tgtEl>
                                          <p:spTgt spid="27"/>
                                        </p:tgtEl>
                                      </p:cBhvr>
                                    </p:animEffect>
                                  </p:childTnLst>
                                </p:cTn>
                              </p:par>
                              <p:par>
                                <p:cTn id="44" presetID="2" presetClass="entr" presetSubtype="2" fill="hold" grpId="0" nodeType="withEffect">
                                  <p:stCondLst>
                                    <p:cond delay="0"/>
                                  </p:stCondLst>
                                  <p:childTnLst>
                                    <p:set>
                                      <p:cBhvr>
                                        <p:cTn id="45" dur="1" fill="hold">
                                          <p:stCondLst>
                                            <p:cond delay="0"/>
                                          </p:stCondLst>
                                        </p:cTn>
                                        <p:tgtEl>
                                          <p:spTgt spid="3"/>
                                        </p:tgtEl>
                                        <p:attrNameLst>
                                          <p:attrName>style.visibility</p:attrName>
                                        </p:attrNameLst>
                                      </p:cBhvr>
                                      <p:to>
                                        <p:strVal val="visible"/>
                                      </p:to>
                                    </p:set>
                                    <p:anim calcmode="lin" valueType="num">
                                      <p:cBhvr additive="base">
                                        <p:cTn id="46" dur="500" fill="hold"/>
                                        <p:tgtEl>
                                          <p:spTgt spid="3"/>
                                        </p:tgtEl>
                                        <p:attrNameLst>
                                          <p:attrName>ppt_x</p:attrName>
                                        </p:attrNameLst>
                                      </p:cBhvr>
                                      <p:tavLst>
                                        <p:tav tm="0">
                                          <p:val>
                                            <p:strVal val="1+#ppt_w/2"/>
                                          </p:val>
                                        </p:tav>
                                        <p:tav tm="100000">
                                          <p:val>
                                            <p:strVal val="#ppt_x"/>
                                          </p:val>
                                        </p:tav>
                                      </p:tavLst>
                                    </p:anim>
                                    <p:anim calcmode="lin" valueType="num">
                                      <p:cBhvr additive="base">
                                        <p:cTn id="47"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7" grpId="0"/>
      <p:bldP spid="28" grpId="0"/>
      <p:bldP spid="5" grpId="0" bldLvl="0" animBg="1"/>
      <p:bldP spid="5" grpId="1" bldLvl="0" animBg="1"/>
      <p:bldP spid="5" grpId="2" bldLvl="0" animBg="1"/>
      <p:bldP spid="29" grpId="0" bldLvl="0" animBg="1"/>
      <p:bldP spid="29" grpId="1" bldLvl="0" animBg="1"/>
      <p:bldP spid="29" grpId="2" bldLvl="0" animBg="1"/>
      <p:bldP spid="30"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3"/>
          <p:cNvSpPr/>
          <p:nvPr/>
        </p:nvSpPr>
        <p:spPr>
          <a:xfrm>
            <a:off x="6859301" y="4050221"/>
            <a:ext cx="3542256" cy="477895"/>
          </a:xfrm>
          <a:prstGeom prst="rect">
            <a:avLst/>
          </a:prstGeom>
        </p:spPr>
        <p:txBody>
          <a:bodyPr wrap="square" lIns="0" tIns="0" rIns="0" bIns="0">
            <a:noAutofit/>
          </a:bodyPr>
          <a:lstStyle/>
          <a:p>
            <a:pPr>
              <a:lnSpc>
                <a:spcPts val="1700"/>
              </a:lnSpc>
            </a:pPr>
            <a:r>
              <a:rPr lang="en-US" altLang="zh-CN" sz="1200" dirty="0">
                <a:solidFill>
                  <a:schemeClr val="bg2">
                    <a:lumMod val="50000"/>
                  </a:schemeClr>
                </a:solidFill>
                <a:latin typeface="AvantGarde Bk BT" panose="020B0402020202020204" pitchFamily="34" charset="0"/>
                <a:ea typeface="Roboto Thin" charset="0"/>
                <a:cs typeface="Roboto Thin" charset="0"/>
              </a:rPr>
              <a:t> </a:t>
            </a:r>
            <a:endParaRPr lang="en-US" altLang="zh-CN" sz="1200" dirty="0">
              <a:solidFill>
                <a:schemeClr val="bg2">
                  <a:lumMod val="50000"/>
                </a:schemeClr>
              </a:solidFill>
              <a:latin typeface="AvantGarde Bk BT" panose="020B0402020202020204" pitchFamily="34" charset="0"/>
              <a:ea typeface="Roboto Thin" charset="0"/>
              <a:cs typeface="Roboto Thin" charset="0"/>
            </a:endParaRPr>
          </a:p>
        </p:txBody>
      </p:sp>
      <p:sp>
        <p:nvSpPr>
          <p:cNvPr id="28" name="Rectangle 23"/>
          <p:cNvSpPr/>
          <p:nvPr/>
        </p:nvSpPr>
        <p:spPr>
          <a:xfrm>
            <a:off x="6859302" y="2629673"/>
            <a:ext cx="4114278" cy="1186292"/>
          </a:xfrm>
          <a:prstGeom prst="rect">
            <a:avLst/>
          </a:prstGeom>
        </p:spPr>
        <p:txBody>
          <a:bodyPr wrap="square" lIns="0" tIns="0" rIns="0" bIns="0">
            <a:noAutofit/>
          </a:bodyPr>
          <a:lstStyle/>
          <a:p>
            <a:pPr>
              <a:lnSpc>
                <a:spcPts val="1700"/>
              </a:lnSpc>
            </a:pPr>
            <a:r>
              <a:rPr lang="en-US" sz="1200" dirty="0">
                <a:solidFill>
                  <a:srgbClr val="767171"/>
                </a:solidFill>
                <a:latin typeface="AvantGarde Bk BT" panose="020B0402020202020204" pitchFamily="34" charset="0"/>
                <a:ea typeface="Roboto Thin" charset="0"/>
                <a:cs typeface="Roboto Thin" charset="0"/>
              </a:rPr>
              <a:t>      </a:t>
            </a:r>
            <a:endParaRPr lang="en-US" altLang="zh-CN" sz="1200" dirty="0">
              <a:solidFill>
                <a:srgbClr val="767171"/>
              </a:solidFill>
              <a:latin typeface="AvantGarde Bk BT" panose="020B0402020202020204" pitchFamily="34" charset="0"/>
              <a:ea typeface="Roboto Thin" charset="0"/>
              <a:cs typeface="Roboto Thin" charset="0"/>
            </a:endParaRPr>
          </a:p>
        </p:txBody>
      </p:sp>
      <p:sp>
        <p:nvSpPr>
          <p:cNvPr id="29" name="椭圆 28"/>
          <p:cNvSpPr/>
          <p:nvPr/>
        </p:nvSpPr>
        <p:spPr>
          <a:xfrm>
            <a:off x="392140" y="336549"/>
            <a:ext cx="736600" cy="736600"/>
          </a:xfrm>
          <a:prstGeom prst="ellipse">
            <a:avLst/>
          </a:prstGeom>
          <a:noFill/>
          <a:ln w="19050">
            <a:solidFill>
              <a:srgbClr val="B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p:cNvSpPr txBox="1"/>
          <p:nvPr/>
        </p:nvSpPr>
        <p:spPr>
          <a:xfrm>
            <a:off x="760440" y="806447"/>
            <a:ext cx="293659" cy="415786"/>
          </a:xfrm>
          <a:prstGeom prst="rect">
            <a:avLst/>
          </a:prstGeom>
          <a:noFill/>
        </p:spPr>
        <p:txBody>
          <a:bodyPr wrap="none" lIns="0" tIns="0" rIns="0" bIns="0" rtlCol="0" anchor="ctr" anchorCtr="1">
            <a:noAutofit/>
          </a:bodyPr>
          <a:lstStyle/>
          <a:p>
            <a:r>
              <a:rPr lang="en-US" altLang="zh-CN" sz="4400" dirty="0">
                <a:solidFill>
                  <a:srgbClr val="767171"/>
                </a:solidFill>
                <a:latin typeface="AvantGarde Bk BT" panose="020B0402020202020204" pitchFamily="34" charset="0"/>
                <a:ea typeface="DotumChe" panose="020B0609000101010101" pitchFamily="49" charset="-127"/>
              </a:rPr>
              <a:t>5.1</a:t>
            </a:r>
            <a:endParaRPr lang="en-US" altLang="zh-CN" sz="4400" dirty="0">
              <a:solidFill>
                <a:srgbClr val="767171"/>
              </a:solidFill>
              <a:latin typeface="AvantGarde Bk BT" panose="020B0402020202020204" pitchFamily="34" charset="0"/>
              <a:ea typeface="DotumChe" panose="020B0609000101010101" pitchFamily="49" charset="-127"/>
            </a:endParaRPr>
          </a:p>
        </p:txBody>
      </p:sp>
      <p:sp>
        <p:nvSpPr>
          <p:cNvPr id="3" name="文本框 2"/>
          <p:cNvSpPr txBox="1"/>
          <p:nvPr/>
        </p:nvSpPr>
        <p:spPr>
          <a:xfrm>
            <a:off x="1326515" y="336550"/>
            <a:ext cx="6958330" cy="402590"/>
          </a:xfrm>
          <a:prstGeom prst="rect">
            <a:avLst/>
          </a:prstGeom>
          <a:noFill/>
        </p:spPr>
        <p:txBody>
          <a:bodyPr wrap="square" lIns="0" tIns="0" rIns="0" bIns="0" rtlCol="0" anchor="ctr" anchorCtr="0">
            <a:noAutofit/>
          </a:bodyPr>
          <a:p>
            <a:pPr algn="l">
              <a:buClrTx/>
              <a:buSzTx/>
              <a:buFontTx/>
            </a:pPr>
            <a:r>
              <a:rPr lang="en-US" altLang="zh-CN"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Data processing - </a:t>
            </a:r>
            <a:r>
              <a:rPr lang="en-US" sz="3200" dirty="0">
                <a:solidFill>
                  <a:srgbClr val="767171"/>
                </a:solidFill>
                <a:latin typeface="AvantGarde Bk BT" panose="020B0402020202020204" pitchFamily="34" charset="0"/>
                <a:ea typeface="Roboto Thin" charset="0"/>
                <a:cs typeface="Roboto Thin" charset="0"/>
                <a:sym typeface="Arial" panose="020B0604020202020204" pitchFamily="34" charset="0"/>
              </a:rPr>
              <a:t>Data Cleansing</a:t>
            </a:r>
            <a:endParaRPr lang="en-US" altLang="zh-CN" sz="3200" dirty="0">
              <a:solidFill>
                <a:schemeClr val="bg2">
                  <a:lumMod val="50000"/>
                </a:schemeClr>
              </a:solidFill>
              <a:latin typeface="Agency FB" panose="020B0503020202020204" pitchFamily="34" charset="0"/>
              <a:ea typeface="supercar" panose="00000400000000000000" pitchFamily="2" charset="-122"/>
            </a:endParaRPr>
          </a:p>
        </p:txBody>
      </p:sp>
      <p:sp>
        <p:nvSpPr>
          <p:cNvPr id="2" name="文本框 1"/>
          <p:cNvSpPr txBox="1"/>
          <p:nvPr/>
        </p:nvSpPr>
        <p:spPr>
          <a:xfrm>
            <a:off x="1395730" y="1306195"/>
            <a:ext cx="6819900" cy="4246245"/>
          </a:xfrm>
          <a:prstGeom prst="rect">
            <a:avLst/>
          </a:prstGeom>
          <a:noFill/>
        </p:spPr>
        <p:txBody>
          <a:bodyPr wrap="square" rtlCol="0">
            <a:spAutoFit/>
          </a:bodyPr>
          <a:p>
            <a:pPr marL="285750" indent="-285750">
              <a:buFont typeface="Arial" panose="020B0604020202020204" pitchFamily="34" charset="0"/>
              <a:buChar char="•"/>
            </a:pPr>
            <a:r>
              <a:rPr lang="zh-CN" altLang="en-US"/>
              <a:t>Delete incomplete columns</a:t>
            </a:r>
            <a:r>
              <a:rPr lang="en-US" altLang="zh-CN"/>
              <a:t>;</a:t>
            </a:r>
            <a:endParaRPr lang="zh-CN" altLang="en-US"/>
          </a:p>
          <a:p>
            <a:pPr marL="285750" indent="-285750">
              <a:buFont typeface="Arial" panose="020B0604020202020204" pitchFamily="34" charset="0"/>
              <a:buChar char="•"/>
            </a:pPr>
            <a:r>
              <a:rPr lang="en-US" altLang="zh-CN"/>
              <a:t>Delete duplicate columns and merge the same columns;</a:t>
            </a:r>
            <a:endParaRPr lang="en-US" altLang="zh-CN"/>
          </a:p>
          <a:p>
            <a:pPr marL="285750" indent="-285750">
              <a:buFont typeface="Arial" panose="020B0604020202020204" pitchFamily="34" charset="0"/>
              <a:buChar char="•"/>
            </a:pPr>
            <a:r>
              <a:rPr lang="en-US" altLang="zh-CN"/>
              <a:t>Using LabelEncoder() in the Sklearn class, attributes including category values and string values (stream ID, source IP, target IP, timestamp, external IP) are converted into numeric data for the machine learning algorithm;</a:t>
            </a:r>
            <a:endParaRPr lang="en-US" altLang="zh-CN"/>
          </a:p>
          <a:p>
            <a:pPr marL="285750" indent="-285750">
              <a:buFont typeface="Arial" panose="020B0604020202020204" pitchFamily="34" charset="0"/>
              <a:buChar char="•"/>
            </a:pPr>
            <a:r>
              <a:rPr lang="en-US" altLang="zh-CN"/>
              <a:t>In the Label feature, the character "–" (Unicode Decimal Code –) used to identify the web attack subtypes (Web Attack - Brute Force, Web Attack - XSS, Web Attack - SQL Injection) must be replaced with the character "-” (Unicode Decimal Code -) because of the default codec of Pandas library(utf-8);</a:t>
            </a:r>
            <a:endParaRPr lang="en-US" altLang="zh-CN"/>
          </a:p>
          <a:p>
            <a:pPr marL="285750" indent="-285750">
              <a:buFont typeface="Arial" panose="020B0604020202020204" pitchFamily="34" charset="0"/>
              <a:buChar char="•"/>
            </a:pPr>
            <a:r>
              <a:rPr lang="en-US" altLang="zh-CN"/>
              <a:t>"Flow Bytes/s", "Flow Packets/s" features include the values "Infinity" and "NaN" in addition to the numerical values, which can be modified to -1 and 0 respectively to make them suitable for machine learning algorithms.</a:t>
            </a:r>
            <a:endParaRPr lang="en-US" altLang="zh-CN"/>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53" presetClass="entr" presetSubtype="16" fill="hold" grpId="1" nodeType="after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p:cTn id="11" dur="500" fill="hold"/>
                                        <p:tgtEl>
                                          <p:spTgt spid="29"/>
                                        </p:tgtEl>
                                        <p:attrNameLst>
                                          <p:attrName>ppt_w</p:attrName>
                                        </p:attrNameLst>
                                      </p:cBhvr>
                                      <p:tavLst>
                                        <p:tav tm="0">
                                          <p:val>
                                            <p:fltVal val="0"/>
                                          </p:val>
                                        </p:tav>
                                        <p:tav tm="100000">
                                          <p:val>
                                            <p:strVal val="#ppt_w"/>
                                          </p:val>
                                        </p:tav>
                                      </p:tavLst>
                                    </p:anim>
                                    <p:anim calcmode="lin" valueType="num">
                                      <p:cBhvr>
                                        <p:cTn id="12" dur="500" fill="hold"/>
                                        <p:tgtEl>
                                          <p:spTgt spid="29"/>
                                        </p:tgtEl>
                                        <p:attrNameLst>
                                          <p:attrName>ppt_h</p:attrName>
                                        </p:attrNameLst>
                                      </p:cBhvr>
                                      <p:tavLst>
                                        <p:tav tm="0">
                                          <p:val>
                                            <p:fltVal val="0"/>
                                          </p:val>
                                        </p:tav>
                                        <p:tav tm="100000">
                                          <p:val>
                                            <p:strVal val="#ppt_h"/>
                                          </p:val>
                                        </p:tav>
                                      </p:tavLst>
                                    </p:anim>
                                    <p:animEffect transition="in" filter="fade">
                                      <p:cBhvr>
                                        <p:cTn id="13" dur="500"/>
                                        <p:tgtEl>
                                          <p:spTgt spid="29"/>
                                        </p:tgtEl>
                                      </p:cBhvr>
                                    </p:animEffect>
                                  </p:childTnLst>
                                </p:cTn>
                              </p:par>
                            </p:childTnLst>
                          </p:cTn>
                        </p:par>
                        <p:par>
                          <p:cTn id="14" fill="hold">
                            <p:stCondLst>
                              <p:cond delay="1000"/>
                            </p:stCondLst>
                            <p:childTnLst>
                              <p:par>
                                <p:cTn id="15" presetID="26" presetClass="emph" presetSubtype="0" fill="hold" grpId="2" nodeType="afterEffect">
                                  <p:stCondLst>
                                    <p:cond delay="0"/>
                                  </p:stCondLst>
                                  <p:childTnLst>
                                    <p:animEffect transition="out" filter="fade">
                                      <p:cBhvr>
                                        <p:cTn id="16" dur="500" tmFilter="0, 0; .2, .5; .8, .5; 1, 0"/>
                                        <p:tgtEl>
                                          <p:spTgt spid="29"/>
                                        </p:tgtEl>
                                      </p:cBhvr>
                                    </p:animEffect>
                                    <p:animScale>
                                      <p:cBhvr>
                                        <p:cTn id="17" dur="250" autoRev="1" fill="hold"/>
                                        <p:tgtEl>
                                          <p:spTgt spid="29"/>
                                        </p:tgtEl>
                                      </p:cBhvr>
                                      <p:by x="105000" y="105000"/>
                                    </p:animScale>
                                  </p:childTnLst>
                                </p:cTn>
                              </p:par>
                              <p:par>
                                <p:cTn id="18" presetID="2" presetClass="entr" presetSubtype="8" fill="hold" grpId="0" nodeType="withEffect">
                                  <p:stCondLst>
                                    <p:cond delay="0"/>
                                  </p:stCondLst>
                                  <p:childTnLst>
                                    <p:set>
                                      <p:cBhvr>
                                        <p:cTn id="19" dur="1" fill="hold">
                                          <p:stCondLst>
                                            <p:cond delay="0"/>
                                          </p:stCondLst>
                                        </p:cTn>
                                        <p:tgtEl>
                                          <p:spTgt spid="30"/>
                                        </p:tgtEl>
                                        <p:attrNameLst>
                                          <p:attrName>style.visibility</p:attrName>
                                        </p:attrNameLst>
                                      </p:cBhvr>
                                      <p:to>
                                        <p:strVal val="visible"/>
                                      </p:to>
                                    </p:set>
                                    <p:anim calcmode="lin" valueType="num">
                                      <p:cBhvr additive="base">
                                        <p:cTn id="20" dur="500" fill="hold"/>
                                        <p:tgtEl>
                                          <p:spTgt spid="30"/>
                                        </p:tgtEl>
                                        <p:attrNameLst>
                                          <p:attrName>ppt_x</p:attrName>
                                        </p:attrNameLst>
                                      </p:cBhvr>
                                      <p:tavLst>
                                        <p:tav tm="0">
                                          <p:val>
                                            <p:strVal val="0-#ppt_w/2"/>
                                          </p:val>
                                        </p:tav>
                                        <p:tav tm="100000">
                                          <p:val>
                                            <p:strVal val="#ppt_x"/>
                                          </p:val>
                                        </p:tav>
                                      </p:tavLst>
                                    </p:anim>
                                    <p:anim calcmode="lin" valueType="num">
                                      <p:cBhvr additive="base">
                                        <p:cTn id="21" dur="500" fill="hold"/>
                                        <p:tgtEl>
                                          <p:spTgt spid="30"/>
                                        </p:tgtEl>
                                        <p:attrNameLst>
                                          <p:attrName>ppt_y</p:attrName>
                                        </p:attrNameLst>
                                      </p:cBhvr>
                                      <p:tavLst>
                                        <p:tav tm="0">
                                          <p:val>
                                            <p:strVal val="#ppt_y"/>
                                          </p:val>
                                        </p:tav>
                                        <p:tav tm="100000">
                                          <p:val>
                                            <p:strVal val="#ppt_y"/>
                                          </p:val>
                                        </p:tav>
                                      </p:tavLst>
                                    </p:anim>
                                  </p:childTnLst>
                                </p:cTn>
                              </p:par>
                            </p:childTnLst>
                          </p:cTn>
                        </p:par>
                        <p:par>
                          <p:cTn id="22" fill="hold">
                            <p:stCondLst>
                              <p:cond delay="1500"/>
                            </p:stCondLst>
                            <p:childTnLst>
                              <p:par>
                                <p:cTn id="23" presetID="14" presetClass="entr" presetSubtype="10" fill="hold" grpId="0" nodeType="after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randombar(horizontal)">
                                      <p:cBhvr>
                                        <p:cTn id="25" dur="500"/>
                                        <p:tgtEl>
                                          <p:spTgt spid="28"/>
                                        </p:tgtEl>
                                      </p:cBhvr>
                                    </p:animEffect>
                                  </p:childTnLst>
                                </p:cTn>
                              </p:par>
                              <p:par>
                                <p:cTn id="26" presetID="14" presetClass="entr" presetSubtype="10" fill="hold" grpId="0"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randombar(horizontal)">
                                      <p:cBhvr>
                                        <p:cTn id="28" dur="500"/>
                                        <p:tgtEl>
                                          <p:spTgt spid="27"/>
                                        </p:tgtEl>
                                      </p:cBhvr>
                                    </p:animEffect>
                                  </p:childTnLst>
                                </p:cTn>
                              </p:par>
                              <p:par>
                                <p:cTn id="29" presetID="2" presetClass="entr" presetSubtype="2"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1+#ppt_w/2"/>
                                          </p:val>
                                        </p:tav>
                                        <p:tav tm="100000">
                                          <p:val>
                                            <p:strVal val="#ppt_x"/>
                                          </p:val>
                                        </p:tav>
                                      </p:tavLst>
                                    </p:anim>
                                    <p:anim calcmode="lin" valueType="num">
                                      <p:cBhvr additive="base">
                                        <p:cTn id="32"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animBg="1"/>
      <p:bldP spid="29" grpId="1" animBg="1"/>
      <p:bldP spid="29" grpId="2" animBg="1"/>
      <p:bldP spid="30" grpId="0"/>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1326515" y="503555"/>
            <a:ext cx="10560050" cy="718820"/>
          </a:xfrm>
          <a:prstGeom prst="rect">
            <a:avLst/>
          </a:prstGeom>
          <a:noFill/>
        </p:spPr>
        <p:txBody>
          <a:bodyPr wrap="square" lIns="0" tIns="0" rIns="0" bIns="0" rtlCol="0" anchor="ctr" anchorCtr="0">
            <a:noAutofit/>
          </a:bodyPr>
          <a:lstStyle/>
          <a:p>
            <a:pPr algn="l">
              <a:buClrTx/>
              <a:buSzTx/>
              <a:buFontTx/>
            </a:pPr>
            <a:r>
              <a:rPr lang="en-US" altLang="zh-CN" sz="3200" spc="150">
                <a:solidFill>
                  <a:schemeClr val="tx1">
                    <a:lumMod val="65000"/>
                    <a:lumOff val="35000"/>
                  </a:schemeClr>
                </a:solidFill>
                <a:uFillTx/>
                <a:latin typeface="Arial" panose="020B0604020202020204" pitchFamily="34" charset="0"/>
                <a:ea typeface="微软雅黑" panose="020B0503020204020204" charset="-122"/>
                <a:sym typeface="Arial" panose="020B0604020202020204" pitchFamily="34" charset="0"/>
              </a:rPr>
              <a:t>Data processing - </a:t>
            </a:r>
            <a:r>
              <a:rPr lang="en-US" sz="3200" dirty="0">
                <a:solidFill>
                  <a:srgbClr val="767171"/>
                </a:solidFill>
                <a:latin typeface="AvantGarde Bk BT" panose="020B0402020202020204" pitchFamily="34" charset="0"/>
                <a:ea typeface="Roboto Thin" charset="0"/>
                <a:cs typeface="Roboto Thin" charset="0"/>
                <a:sym typeface="Arial" panose="020B0604020202020204" pitchFamily="34" charset="0"/>
              </a:rPr>
              <a:t>Creation of Training and Test Data</a:t>
            </a:r>
            <a:endParaRPr lang="en-US" altLang="zh-CN" sz="3200" dirty="0">
              <a:solidFill>
                <a:schemeClr val="bg2">
                  <a:lumMod val="50000"/>
                </a:schemeClr>
              </a:solidFill>
              <a:latin typeface="Agency FB" panose="020B0503020202020204" pitchFamily="34" charset="0"/>
              <a:ea typeface="supercar" panose="00000400000000000000" pitchFamily="2" charset="-122"/>
            </a:endParaRPr>
          </a:p>
        </p:txBody>
      </p:sp>
      <p:sp>
        <p:nvSpPr>
          <p:cNvPr id="25" name="椭圆 24"/>
          <p:cNvSpPr/>
          <p:nvPr/>
        </p:nvSpPr>
        <p:spPr>
          <a:xfrm>
            <a:off x="392140" y="336549"/>
            <a:ext cx="736600" cy="736600"/>
          </a:xfrm>
          <a:prstGeom prst="ellipse">
            <a:avLst/>
          </a:prstGeom>
          <a:noFill/>
          <a:ln w="19050">
            <a:solidFill>
              <a:srgbClr val="B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760440" y="806447"/>
            <a:ext cx="293659" cy="415786"/>
          </a:xfrm>
          <a:prstGeom prst="rect">
            <a:avLst/>
          </a:prstGeom>
          <a:noFill/>
        </p:spPr>
        <p:txBody>
          <a:bodyPr wrap="none" lIns="0" tIns="0" rIns="0" bIns="0" rtlCol="0" anchor="ctr" anchorCtr="1">
            <a:noAutofit/>
          </a:bodyPr>
          <a:lstStyle/>
          <a:p>
            <a:r>
              <a:rPr lang="en-US" altLang="zh-CN" sz="4400" dirty="0">
                <a:solidFill>
                  <a:srgbClr val="767171"/>
                </a:solidFill>
                <a:latin typeface="AvantGarde Bk BT" panose="020B0402020202020204" pitchFamily="34" charset="0"/>
                <a:ea typeface="DotumChe" panose="020B0609000101010101" pitchFamily="49" charset="-127"/>
              </a:rPr>
              <a:t>5.2</a:t>
            </a:r>
            <a:endParaRPr lang="en-US" altLang="zh-CN" sz="4400" dirty="0">
              <a:solidFill>
                <a:srgbClr val="767171"/>
              </a:solidFill>
              <a:latin typeface="AvantGarde Bk BT" panose="020B0402020202020204" pitchFamily="34" charset="0"/>
              <a:ea typeface="DotumChe" panose="020B0609000101010101" pitchFamily="49" charset="-127"/>
            </a:endParaRPr>
          </a:p>
        </p:txBody>
      </p:sp>
      <p:sp>
        <p:nvSpPr>
          <p:cNvPr id="2" name="文本框 1"/>
          <p:cNvSpPr txBox="1"/>
          <p:nvPr/>
        </p:nvSpPr>
        <p:spPr>
          <a:xfrm>
            <a:off x="1129030" y="1737995"/>
            <a:ext cx="10363200" cy="922020"/>
          </a:xfrm>
          <a:prstGeom prst="rect">
            <a:avLst/>
          </a:prstGeom>
          <a:noFill/>
        </p:spPr>
        <p:txBody>
          <a:bodyPr wrap="square" rtlCol="0">
            <a:spAutoFit/>
          </a:bodyPr>
          <a:p>
            <a:pPr>
              <a:lnSpc>
                <a:spcPct val="150000"/>
              </a:lnSpc>
            </a:pPr>
            <a:r>
              <a:rPr lang="zh-CN" altLang="en-US"/>
              <a:t>Use the Sklearn command train_test_split. This command divides the data into two parts according to the size specified by the user. Typically, the preferred partition is 20% test and 80% training data.</a:t>
            </a:r>
            <a:endParaRPr lang="zh-CN" altLang="en-US"/>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par>
                          <p:cTn id="8" fill="hold">
                            <p:stCondLst>
                              <p:cond delay="500"/>
                            </p:stCondLst>
                            <p:childTnLst>
                              <p:par>
                                <p:cTn id="9" presetID="53" presetClass="entr" presetSubtype="16" fill="hold" grpId="1" nodeType="after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p:cTn id="11" dur="500" fill="hold"/>
                                        <p:tgtEl>
                                          <p:spTgt spid="25"/>
                                        </p:tgtEl>
                                        <p:attrNameLst>
                                          <p:attrName>ppt_w</p:attrName>
                                        </p:attrNameLst>
                                      </p:cBhvr>
                                      <p:tavLst>
                                        <p:tav tm="0">
                                          <p:val>
                                            <p:fltVal val="0"/>
                                          </p:val>
                                        </p:tav>
                                        <p:tav tm="100000">
                                          <p:val>
                                            <p:strVal val="#ppt_w"/>
                                          </p:val>
                                        </p:tav>
                                      </p:tavLst>
                                    </p:anim>
                                    <p:anim calcmode="lin" valueType="num">
                                      <p:cBhvr>
                                        <p:cTn id="12" dur="500" fill="hold"/>
                                        <p:tgtEl>
                                          <p:spTgt spid="25"/>
                                        </p:tgtEl>
                                        <p:attrNameLst>
                                          <p:attrName>ppt_h</p:attrName>
                                        </p:attrNameLst>
                                      </p:cBhvr>
                                      <p:tavLst>
                                        <p:tav tm="0">
                                          <p:val>
                                            <p:fltVal val="0"/>
                                          </p:val>
                                        </p:tav>
                                        <p:tav tm="100000">
                                          <p:val>
                                            <p:strVal val="#ppt_h"/>
                                          </p:val>
                                        </p:tav>
                                      </p:tavLst>
                                    </p:anim>
                                    <p:animEffect transition="in" filter="fade">
                                      <p:cBhvr>
                                        <p:cTn id="13" dur="500"/>
                                        <p:tgtEl>
                                          <p:spTgt spid="25"/>
                                        </p:tgtEl>
                                      </p:cBhvr>
                                    </p:animEffect>
                                  </p:childTnLst>
                                </p:cTn>
                              </p:par>
                            </p:childTnLst>
                          </p:cTn>
                        </p:par>
                        <p:par>
                          <p:cTn id="14" fill="hold">
                            <p:stCondLst>
                              <p:cond delay="1000"/>
                            </p:stCondLst>
                            <p:childTnLst>
                              <p:par>
                                <p:cTn id="15" presetID="26" presetClass="emph" presetSubtype="0" fill="hold" grpId="2" nodeType="afterEffect">
                                  <p:stCondLst>
                                    <p:cond delay="0"/>
                                  </p:stCondLst>
                                  <p:childTnLst>
                                    <p:animEffect transition="out" filter="fade">
                                      <p:cBhvr>
                                        <p:cTn id="16" dur="500" tmFilter="0, 0; .2, .5; .8, .5; 1, 0"/>
                                        <p:tgtEl>
                                          <p:spTgt spid="25"/>
                                        </p:tgtEl>
                                      </p:cBhvr>
                                    </p:animEffect>
                                    <p:animScale>
                                      <p:cBhvr>
                                        <p:cTn id="17" dur="250" autoRev="1" fill="hold"/>
                                        <p:tgtEl>
                                          <p:spTgt spid="25"/>
                                        </p:tgtEl>
                                      </p:cBhvr>
                                      <p:by x="105000" y="105000"/>
                                    </p:animScale>
                                  </p:childTnLst>
                                </p:cTn>
                              </p:par>
                              <p:par>
                                <p:cTn id="18" presetID="2" presetClass="entr" presetSubtype="8" fill="hold" grpId="0" nodeType="withEffect">
                                  <p:stCondLst>
                                    <p:cond delay="0"/>
                                  </p:stCondLst>
                                  <p:childTnLst>
                                    <p:set>
                                      <p:cBhvr>
                                        <p:cTn id="19" dur="1" fill="hold">
                                          <p:stCondLst>
                                            <p:cond delay="0"/>
                                          </p:stCondLst>
                                        </p:cTn>
                                        <p:tgtEl>
                                          <p:spTgt spid="26"/>
                                        </p:tgtEl>
                                        <p:attrNameLst>
                                          <p:attrName>style.visibility</p:attrName>
                                        </p:attrNameLst>
                                      </p:cBhvr>
                                      <p:to>
                                        <p:strVal val="visible"/>
                                      </p:to>
                                    </p:set>
                                    <p:anim calcmode="lin" valueType="num">
                                      <p:cBhvr additive="base">
                                        <p:cTn id="20" dur="500" fill="hold"/>
                                        <p:tgtEl>
                                          <p:spTgt spid="26"/>
                                        </p:tgtEl>
                                        <p:attrNameLst>
                                          <p:attrName>ppt_x</p:attrName>
                                        </p:attrNameLst>
                                      </p:cBhvr>
                                      <p:tavLst>
                                        <p:tav tm="0">
                                          <p:val>
                                            <p:strVal val="0-#ppt_w/2"/>
                                          </p:val>
                                        </p:tav>
                                        <p:tav tm="100000">
                                          <p:val>
                                            <p:strVal val="#ppt_x"/>
                                          </p:val>
                                        </p:tav>
                                      </p:tavLst>
                                    </p:anim>
                                    <p:anim calcmode="lin" valueType="num">
                                      <p:cBhvr additive="base">
                                        <p:cTn id="21" dur="500" fill="hold"/>
                                        <p:tgtEl>
                                          <p:spTgt spid="26"/>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24"/>
                                        </p:tgtEl>
                                        <p:attrNameLst>
                                          <p:attrName>style.visibility</p:attrName>
                                        </p:attrNameLst>
                                      </p:cBhvr>
                                      <p:to>
                                        <p:strVal val="visible"/>
                                      </p:to>
                                    </p:set>
                                    <p:anim calcmode="lin" valueType="num">
                                      <p:cBhvr additive="base">
                                        <p:cTn id="24" dur="500" fill="hold"/>
                                        <p:tgtEl>
                                          <p:spTgt spid="24"/>
                                        </p:tgtEl>
                                        <p:attrNameLst>
                                          <p:attrName>ppt_x</p:attrName>
                                        </p:attrNameLst>
                                      </p:cBhvr>
                                      <p:tavLst>
                                        <p:tav tm="0">
                                          <p:val>
                                            <p:strVal val="1+#ppt_w/2"/>
                                          </p:val>
                                        </p:tav>
                                        <p:tav tm="100000">
                                          <p:val>
                                            <p:strVal val="#ppt_x"/>
                                          </p:val>
                                        </p:tav>
                                      </p:tavLst>
                                    </p:anim>
                                    <p:anim calcmode="lin" valueType="num">
                                      <p:cBhvr additive="base">
                                        <p:cTn id="25"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animBg="1"/>
      <p:bldP spid="25" grpId="1" animBg="1"/>
      <p:bldP spid="25" grpId="2" animBg="1"/>
      <p:bldP spid="26" grpId="0"/>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diagram"/>
  <p:tag name="KSO_WM_TEMPLATE_INDEX" val="20204760"/>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diagram"/>
  <p:tag name="KSO_WM_TEMPLATE_INDEX" val="20204760"/>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TEMPLATE_SUBCATEGORY" val="17"/>
  <p:tag name="KSO_WM_TEMPLATE_MASTER_TYPE" val="0"/>
  <p:tag name="KSO_WM_TEMPLATE_COLOR_TYPE" val="1"/>
  <p:tag name="KSO_WM_TAG_VERSION" val="1.0"/>
  <p:tag name="KSO_WM_BEAUTIFY_FLAG" val="#wm#"/>
  <p:tag name="KSO_WM_TEMPLATE_CATEGORY" val="diagram"/>
  <p:tag name="KSO_WM_TEMPLATE_INDEX" val="20204760"/>
</p:tagLst>
</file>

<file path=ppt/tags/tag62.xml><?xml version="1.0" encoding="utf-8"?>
<p:tagLst xmlns:p="http://schemas.openxmlformats.org/presentationml/2006/main">
  <p:tag name="KSO_WM_BEAUTIFY_FLAG" val="#wm#"/>
  <p:tag name="KSO_WM_TAG_VERSION" val="1.0"/>
  <p:tag name="KSO_WM_UNIT_LAYERLEVEL" val="1_1"/>
  <p:tag name="KSO_WM_TEMPLATE_INDEX" val="20204760"/>
  <p:tag name="KSO_WM_TEMPLATE_CATEGORY" val="diagram"/>
  <p:tag name="KSO_WM_UNIT_ID" val="diagram20204760_2*l_z*1_1"/>
  <p:tag name="KSO_WM_UNIT_INDEX" val="1_1"/>
  <p:tag name="KSO_WM_UNIT_TYPE" val="l_z"/>
  <p:tag name="KSO_WM_DIAGRAM_GROUP_CODE" val="l1-1"/>
  <p:tag name="KSO_WM_UNIT_DIAGRAM_ISREFERUNIT" val="0"/>
  <p:tag name="KSO_WM_UNIT_DIAGRAM_ISNUMVISUAL" val="0"/>
  <p:tag name="KSO_WM_UNIT_COMPATIBLE" val="0"/>
  <p:tag name="KSO_WM_UNIT_HIGHLIGHT" val="0"/>
  <p:tag name="KSO_WM_UNIT_LINE_FORE_SCHEMECOLOR_INDEX" val="14"/>
  <p:tag name="KSO_WM_UNIT_LINE_FILL_TYPE" val="2"/>
  <p:tag name="KSO_WM_UNIT_USESOURCEFORMAT_APPLY" val="1"/>
</p:tagLst>
</file>

<file path=ppt/tags/tag63.xml><?xml version="1.0" encoding="utf-8"?>
<p:tagLst xmlns:p="http://schemas.openxmlformats.org/presentationml/2006/main">
  <p:tag name="KSO_WM_BEAUTIFY_FLAG" val="#wm#"/>
  <p:tag name="KSO_WM_TAG_VERSION" val="1.0"/>
  <p:tag name="KSO_WM_UNIT_LAYERLEVEL" val="1_1"/>
  <p:tag name="KSO_WM_TEMPLATE_INDEX" val="20204760"/>
  <p:tag name="KSO_WM_TEMPLATE_CATEGORY" val="diagram"/>
  <p:tag name="KSO_WM_UNIT_ID" val="diagram20204760_2*l_z*1_2"/>
  <p:tag name="KSO_WM_UNIT_INDEX" val="1_2"/>
  <p:tag name="KSO_WM_UNIT_TYPE" val="l_z"/>
  <p:tag name="KSO_WM_DIAGRAM_GROUP_CODE" val="l1-1"/>
  <p:tag name="KSO_WM_UNIT_DIAGRAM_ISREFERUNIT" val="0"/>
  <p:tag name="KSO_WM_UNIT_DIAGRAM_ISNUMVISUAL" val="0"/>
  <p:tag name="KSO_WM_UNIT_COMPATIBLE" val="0"/>
  <p:tag name="KSO_WM_UNIT_HIGHLIGHT" val="0"/>
  <p:tag name="KSO_WM_UNIT_LINE_FORE_SCHEMECOLOR_INDEX" val="14"/>
  <p:tag name="KSO_WM_UNIT_LINE_FILL_TYPE" val="2"/>
  <p:tag name="KSO_WM_UNIT_USESOURCEFORMAT_APPLY" val="1"/>
</p:tagLst>
</file>

<file path=ppt/tags/tag64.xml><?xml version="1.0" encoding="utf-8"?>
<p:tagLst xmlns:p="http://schemas.openxmlformats.org/presentationml/2006/main">
  <p:tag name="KSO_WM_BEAUTIFY_FLAG" val="#wm#"/>
  <p:tag name="KSO_WM_TAG_VERSION" val="1.0"/>
  <p:tag name="KSO_WM_UNIT_LAYERLEVEL" val="1_1_1"/>
  <p:tag name="KSO_WM_TEMPLATE_INDEX" val="20204760"/>
  <p:tag name="KSO_WM_TEMPLATE_CATEGORY" val="diagram"/>
  <p:tag name="KSO_WM_UNIT_ID" val="diagram20204760_2*l_h_f*1_1_1"/>
  <p:tag name="KSO_WM_UNIT_INDEX" val="1_1_1"/>
  <p:tag name="KSO_WM_UNIT_TYPE" val="l_h_f"/>
  <p:tag name="KSO_WM_DIAGRAM_GROUP_CODE" val="l1-1"/>
  <p:tag name="KSO_WM_UNIT_DIAGRAM_ISREFERUNIT" val="0"/>
  <p:tag name="KSO_WM_UNIT_DIAGRAM_ISNUMVISUAL" val="0"/>
  <p:tag name="KSO_WM_UNIT_COMPATIBLE" val="0"/>
  <p:tag name="KSO_WM_UNIT_HIGHLIGHT" val="0"/>
  <p:tag name="KSO_WM_UNIT_NOCLEAR" val="0"/>
  <p:tag name="KSO_WM_UNIT_PRESET_TEXT" val="点击此处添加正文，文字是您思想的提炼，请您尽可能提炼思想的精髓，然后简单的阐述您的观点。如果您的内容确实非常重要又难以精简，也请使用分段处理，对内容进行简单的梳理和提炼，这样会使逻辑框架相对清晰明了。"/>
  <p:tag name="KSO_WM_UNIT_TEXT_FILL_FORE_SCHEMECOLOR_INDEX" val="13"/>
  <p:tag name="KSO_WM_UNIT_TEXT_FILL_TYPE" val="1"/>
  <p:tag name="KSO_WM_UNIT_USESOURCEFORMAT_APPLY" val="1"/>
</p:tagLst>
</file>

<file path=ppt/tags/tag65.xml><?xml version="1.0" encoding="utf-8"?>
<p:tagLst xmlns:p="http://schemas.openxmlformats.org/presentationml/2006/main">
  <p:tag name="KSO_WM_BEAUTIFY_FLAG" val="#wm#"/>
  <p:tag name="KSO_WM_TAG_VERSION" val="1.0"/>
  <p:tag name="KSO_WM_UNIT_LAYERLEVEL" val="1_1_1"/>
  <p:tag name="KSO_WM_TEMPLATE_INDEX" val="20204760"/>
  <p:tag name="KSO_WM_TEMPLATE_CATEGORY" val="diagram"/>
  <p:tag name="KSO_WM_UNIT_ID" val="diagram20204760_2*l_h_a*1_1_1"/>
  <p:tag name="KSO_WM_UNIT_INDEX" val="1_1_1"/>
  <p:tag name="KSO_WM_UNIT_TYPE" val="l_h_a"/>
  <p:tag name="KSO_WM_DIAGRAM_GROUP_CODE" val="l1-1"/>
  <p:tag name="KSO_WM_UNIT_DIAGRAM_ISREFERUNIT" val="0"/>
  <p:tag name="KSO_WM_UNIT_DIAGRAM_ISNUMVISUAL" val="0"/>
  <p:tag name="KSO_WM_UNIT_COMPATIBLE" val="0"/>
  <p:tag name="KSO_WM_UNIT_HIGHLIGHT" val="0"/>
  <p:tag name="KSO_WM_UNIT_NOCLEAR" val="0"/>
  <p:tag name="KSO_WM_UNIT_PRESET_TEXT" val="点击此处添加标题"/>
  <p:tag name="KSO_WM_UNIT_ISCONTENTSTITLE" val="0"/>
  <p:tag name="KSO_WM_UNIT_TEXT_FILL_FORE_SCHEMECOLOR_INDEX" val="13"/>
  <p:tag name="KSO_WM_UNIT_TEXT_FILL_TYPE" val="1"/>
  <p:tag name="KSO_WM_UNIT_USESOURCEFORMAT_APPLY" val="1"/>
</p:tagLst>
</file>

<file path=ppt/tags/tag66.xml><?xml version="1.0" encoding="utf-8"?>
<p:tagLst xmlns:p="http://schemas.openxmlformats.org/presentationml/2006/main">
  <p:tag name="KSO_WM_BEAUTIFY_FLAG" val="#wm#"/>
  <p:tag name="KSO_WM_TAG_VERSION" val="1.0"/>
  <p:tag name="KSO_WM_UNIT_LAYERLEVEL" val="1_1_1"/>
  <p:tag name="KSO_WM_TEMPLATE_INDEX" val="20204760"/>
  <p:tag name="KSO_WM_TEMPLATE_CATEGORY" val="diagram"/>
  <p:tag name="KSO_WM_UNIT_ID" val="diagram20204760_2*l_h_f*1_2_1"/>
  <p:tag name="KSO_WM_UNIT_INDEX" val="1_2_1"/>
  <p:tag name="KSO_WM_UNIT_TYPE" val="l_h_f"/>
  <p:tag name="KSO_WM_DIAGRAM_GROUP_CODE" val="l1-1"/>
  <p:tag name="KSO_WM_UNIT_DIAGRAM_ISREFERUNIT" val="0"/>
  <p:tag name="KSO_WM_UNIT_DIAGRAM_ISNUMVISUAL" val="0"/>
  <p:tag name="KSO_WM_UNIT_COMPATIBLE" val="0"/>
  <p:tag name="KSO_WM_UNIT_HIGHLIGHT" val="0"/>
  <p:tag name="KSO_WM_UNIT_NOCLEAR" val="0"/>
  <p:tag name="KSO_WM_UNIT_PRESET_TEXT" val="点击此处添加正文，文字是您思想的提炼，请您尽可能提炼思想的精髓，然后简单的阐述您的观点。如果您的内容确实非常重要又难以精简，也请使用分段处理，对内容进行简单的梳理和提炼，这样会使逻辑框架相对清晰明了。"/>
  <p:tag name="KSO_WM_UNIT_TEXT_FILL_FORE_SCHEMECOLOR_INDEX" val="13"/>
  <p:tag name="KSO_WM_UNIT_TEXT_FILL_TYPE" val="1"/>
  <p:tag name="KSO_WM_UNIT_USESOURCEFORMAT_APPLY" val="1"/>
</p:tagLst>
</file>

<file path=ppt/tags/tag67.xml><?xml version="1.0" encoding="utf-8"?>
<p:tagLst xmlns:p="http://schemas.openxmlformats.org/presentationml/2006/main">
  <p:tag name="KSO_WM_BEAUTIFY_FLAG" val="#wm#"/>
  <p:tag name="KSO_WM_TAG_VERSION" val="1.0"/>
  <p:tag name="KSO_WM_UNIT_LAYERLEVEL" val="1_1_1"/>
  <p:tag name="KSO_WM_TEMPLATE_INDEX" val="20204760"/>
  <p:tag name="KSO_WM_TEMPLATE_CATEGORY" val="diagram"/>
  <p:tag name="KSO_WM_UNIT_ID" val="diagram20204760_2*l_h_a*1_2_1"/>
  <p:tag name="KSO_WM_UNIT_INDEX" val="1_2_1"/>
  <p:tag name="KSO_WM_UNIT_TYPE" val="l_h_a"/>
  <p:tag name="KSO_WM_DIAGRAM_GROUP_CODE" val="l1-1"/>
  <p:tag name="KSO_WM_UNIT_DIAGRAM_ISREFERUNIT" val="0"/>
  <p:tag name="KSO_WM_UNIT_DIAGRAM_ISNUMVISUAL" val="0"/>
  <p:tag name="KSO_WM_UNIT_COMPATIBLE" val="0"/>
  <p:tag name="KSO_WM_UNIT_HIGHLIGHT" val="0"/>
  <p:tag name="KSO_WM_UNIT_NOCLEAR" val="0"/>
  <p:tag name="KSO_WM_UNIT_PRESET_TEXT" val="点击此处添加标题"/>
  <p:tag name="KSO_WM_UNIT_ISCONTENTSTITLE" val="0"/>
  <p:tag name="KSO_WM_UNIT_TEXT_FILL_FORE_SCHEMECOLOR_INDEX" val="13"/>
  <p:tag name="KSO_WM_UNIT_TEXT_FILL_TYPE" val="1"/>
  <p:tag name="KSO_WM_UNIT_USESOURCEFORMAT_APPLY" val="1"/>
</p:tagLst>
</file>

<file path=ppt/tags/tag68.xml><?xml version="1.0" encoding="utf-8"?>
<p:tagLst xmlns:p="http://schemas.openxmlformats.org/presentationml/2006/main">
  <p:tag name="KSO_WM_BEAUTIFY_FLAG" val="#wm#"/>
  <p:tag name="KSO_WM_TAG_VERSION" val="1.0"/>
  <p:tag name="KSO_WM_UNIT_LAYERLEVEL" val="1_1_1"/>
  <p:tag name="KSO_WM_TEMPLATE_INDEX" val="20204760"/>
  <p:tag name="KSO_WM_TEMPLATE_CATEGORY" val="diagram"/>
  <p:tag name="KSO_WM_UNIT_ID" val="diagram20204760_2*l_h_f*1_3_1"/>
  <p:tag name="KSO_WM_UNIT_INDEX" val="1_3_1"/>
  <p:tag name="KSO_WM_UNIT_TYPE" val="l_h_f"/>
  <p:tag name="KSO_WM_DIAGRAM_GROUP_CODE" val="l1-1"/>
  <p:tag name="KSO_WM_UNIT_DIAGRAM_ISREFERUNIT" val="0"/>
  <p:tag name="KSO_WM_UNIT_DIAGRAM_ISNUMVISUAL" val="0"/>
  <p:tag name="KSO_WM_UNIT_COMPATIBLE" val="0"/>
  <p:tag name="KSO_WM_UNIT_HIGHLIGHT" val="0"/>
  <p:tag name="KSO_WM_UNIT_NOCLEAR" val="0"/>
  <p:tag name="KSO_WM_UNIT_PRESET_TEXT" val="点击此处添加正文，文字是您思想的提炼，请您尽可能提炼思想的精髓，然后简单的阐述您的观点。如果您的内容确实非常重要又难以精简，也请使用分段处理，对内容进行简单的梳理和提炼，这样会使逻辑框架相对清晰明了。"/>
  <p:tag name="KSO_WM_UNIT_TEXT_FILL_FORE_SCHEMECOLOR_INDEX" val="13"/>
  <p:tag name="KSO_WM_UNIT_TEXT_FILL_TYPE" val="1"/>
  <p:tag name="KSO_WM_UNIT_USESOURCEFORMAT_APPLY" val="1"/>
</p:tagLst>
</file>

<file path=ppt/tags/tag69.xml><?xml version="1.0" encoding="utf-8"?>
<p:tagLst xmlns:p="http://schemas.openxmlformats.org/presentationml/2006/main">
  <p:tag name="KSO_WM_BEAUTIFY_FLAG" val="#wm#"/>
  <p:tag name="KSO_WM_TAG_VERSION" val="1.0"/>
  <p:tag name="KSO_WM_UNIT_LAYERLEVEL" val="1_1_1"/>
  <p:tag name="KSO_WM_TEMPLATE_INDEX" val="20204760"/>
  <p:tag name="KSO_WM_TEMPLATE_CATEGORY" val="diagram"/>
  <p:tag name="KSO_WM_UNIT_ID" val="diagram20204760_2*l_h_a*1_3_1"/>
  <p:tag name="KSO_WM_UNIT_INDEX" val="1_3_1"/>
  <p:tag name="KSO_WM_UNIT_TYPE" val="l_h_a"/>
  <p:tag name="KSO_WM_DIAGRAM_GROUP_CODE" val="l1-1"/>
  <p:tag name="KSO_WM_UNIT_DIAGRAM_ISREFERUNIT" val="0"/>
  <p:tag name="KSO_WM_UNIT_DIAGRAM_ISNUMVISUAL" val="0"/>
  <p:tag name="KSO_WM_UNIT_COMPATIBLE" val="0"/>
  <p:tag name="KSO_WM_UNIT_HIGHLIGHT" val="0"/>
  <p:tag name="KSO_WM_UNIT_NOCLEAR" val="0"/>
  <p:tag name="KSO_WM_UNIT_PRESET_TEXT" val="点击此处添加标题"/>
  <p:tag name="KSO_WM_UNIT_ISCONTENTSTITLE" val="0"/>
  <p:tag name="KSO_WM_UNIT_TEXT_FILL_FORE_SCHEMECOLOR_INDEX" val="13"/>
  <p:tag name="KSO_WM_UNIT_TEXT_FILL_TYPE" val="1"/>
  <p:tag name="KSO_WM_UNIT_USESOURCEFORMAT_APPLY"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AG_VERSION" val="1.0"/>
  <p:tag name="KSO_WM_UNIT_LAYERLEVEL" val="1"/>
  <p:tag name="KSO_WM_TEMPLATE_INDEX" val="20204760"/>
  <p:tag name="KSO_WM_TEMPLATE_CATEGORY" val="diagram"/>
  <p:tag name="KSO_WM_UNIT_ID" val="diagram20204760_2*a*1"/>
  <p:tag name="KSO_WM_UNIT_INDEX" val="1"/>
  <p:tag name="KSO_WM_UNIT_TYPE" val="a"/>
  <p:tag name="KSO_WM_DIAGRAM_GROUP_CODE" val="l1-1"/>
  <p:tag name="KSO_WM_UNIT_DIAGRAM_ISREFERUNIT" val="0"/>
  <p:tag name="KSO_WM_UNIT_DIAGRAM_ISNUMVISUAL" val="0"/>
  <p:tag name="KSO_WM_UNIT_COMPATIBLE" val="0"/>
  <p:tag name="KSO_WM_UNIT_HIGHLIGHT" val="0"/>
  <p:tag name="KSO_WM_UNIT_VALUE" val="26"/>
  <p:tag name="KSO_WM_UNIT_NOCLEAR" val="0"/>
  <p:tag name="KSO_WM_UNIT_PRESET_TEXT" val="点击此处添加标题"/>
  <p:tag name="KSO_WM_UNIT_ISCONTENTSTITLE" val="0"/>
  <p:tag name="KSO_WM_UNIT_TEXT_FILL_FORE_SCHEMECOLOR_INDEX" val="13"/>
  <p:tag name="KSO_WM_UNIT_TEXT_FILL_TYPE" val="1"/>
  <p:tag name="KSO_WM_UNIT_USESOURCEFORMAT_APPLY" val="1"/>
</p:tagLst>
</file>

<file path=ppt/tags/tag71.xml><?xml version="1.0" encoding="utf-8"?>
<p:tagLst xmlns:p="http://schemas.openxmlformats.org/presentationml/2006/main">
  <p:tag name="KSO_WM_BEAUTIFY_FLAG" val="#wm#"/>
  <p:tag name="KSO_WM_TAG_VERSION" val="1.0"/>
  <p:tag name="KSO_WM_UNIT_LAYERLEVEL" val="1"/>
  <p:tag name="KSO_WM_TEMPLATE_INDEX" val="20204760"/>
  <p:tag name="KSO_WM_TEMPLATE_CATEGORY" val="diagram"/>
  <p:tag name="KSO_WM_UNIT_ID" val="diagram20204760_2*b*1"/>
  <p:tag name="KSO_WM_UNIT_INDEX" val="1"/>
  <p:tag name="KSO_WM_UNIT_TYPE" val="b"/>
  <p:tag name="KSO_WM_UNIT_DIAGRAM_ISREFERUNIT" val="0"/>
  <p:tag name="KSO_WM_UNIT_DIAGRAM_ISNUMVISUAL" val="0"/>
  <p:tag name="KSO_WM_UNIT_COMPATIBLE" val="1"/>
  <p:tag name="KSO_WM_UNIT_HIGHLIGHT" val="0"/>
  <p:tag name="KSO_WM_UNIT_VALUE" val="18"/>
  <p:tag name="KSO_WM_UNIT_NOCLEAR" val="0"/>
  <p:tag name="KSO_WM_UNIT_PRESET_TEXT" val="点击此处添加副标题"/>
  <p:tag name="KSO_WM_UNIT_ISCONTENTSTITLE" val="0"/>
  <p:tag name="KSO_WM_DIAGRAM_GROUP_CODE" val="l1-1"/>
  <p:tag name="KSO_WM_UNIT_TEXT_FILL_FORE_SCHEMECOLOR_INDEX" val="13"/>
  <p:tag name="KSO_WM_UNIT_TEXT_FILL_TYPE" val="1"/>
  <p:tag name="KSO_WM_UNIT_USESOURCEFORMAT_APPLY" val="1"/>
</p:tagLst>
</file>

<file path=ppt/tags/tag72.xml><?xml version="1.0" encoding="utf-8"?>
<p:tagLst xmlns:p="http://schemas.openxmlformats.org/presentationml/2006/main">
  <p:tag name="KSO_WM_UNIT_VALUE" val="1373*890"/>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diagram20204760_2*d*1"/>
  <p:tag name="KSO_WM_TEMPLATE_CATEGORY" val="diagram"/>
  <p:tag name="KSO_WM_TEMPLATE_INDEX" val="20204760"/>
  <p:tag name="KSO_WM_UNIT_SUPPORT_UNIT_TYPE" val="[&quot;all&quot;]"/>
  <p:tag name="KSO_WM_UNIT_LAYERLEVEL" val="1"/>
  <p:tag name="KSO_WM_TAG_VERSION" val="1.0"/>
  <p:tag name="KSO_WM_BEAUTIFY_FLAG" val="#wm#"/>
  <p:tag name="KSO_WM_UNIT_USESOURCEFORMAT_APPLY" val="1"/>
</p:tagLst>
</file>

<file path=ppt/tags/tag73.xml><?xml version="1.0" encoding="utf-8"?>
<p:tagLst xmlns:p="http://schemas.openxmlformats.org/presentationml/2006/main">
  <p:tag name="KSO_WM_SLIDE_ID" val="diagram20204760_2"/>
  <p:tag name="KSO_WM_TEMPLATE_SUBCATEGORY" val="17"/>
  <p:tag name="KSO_WM_TEMPLATE_MASTER_TYPE" val="0"/>
  <p:tag name="KSO_WM_TEMPLATE_COLOR_TYPE" val="1"/>
  <p:tag name="KSO_WM_SLIDE_TYPE" val="text"/>
  <p:tag name="KSO_WM_SLIDE_SUBTYPE" val="diag"/>
  <p:tag name="KSO_WM_SLIDE_ITEM_CNT" val="3"/>
  <p:tag name="KSO_WM_SLIDE_INDEX" val="2"/>
  <p:tag name="KSO_WM_SLIDE_SIZE" val="614.175*357.825"/>
  <p:tag name="KSO_WM_SLIDE_POSITION" val="319.394*155.027"/>
  <p:tag name="KSO_WM_DIAGRAM_GROUP_CODE" val="l1-1"/>
  <p:tag name="KSO_WM_SLIDE_DIAGTYPE" val="l"/>
  <p:tag name="KSO_WM_TAG_VERSION" val="1.0"/>
  <p:tag name="KSO_WM_BEAUTIFY_FLAG" val="#wm#"/>
  <p:tag name="KSO_WM_TEMPLATE_CATEGORY" val="diagram"/>
  <p:tag name="KSO_WM_TEMPLATE_INDEX" val="20204760"/>
  <p:tag name="KSO_WM_SLIDE_LAYOUT" val="a_b_d_l"/>
  <p:tag name="KSO_WM_SLIDE_LAYOUT_CNT" val="1_1_1_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9">
      <a:dk1>
        <a:sysClr val="windowText" lastClr="000000"/>
      </a:dk1>
      <a:lt1>
        <a:sysClr val="window" lastClr="FFFFFF"/>
      </a:lt1>
      <a:dk2>
        <a:srgbClr val="44546A"/>
      </a:dk2>
      <a:lt2>
        <a:srgbClr val="FFFFFF"/>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8712</Words>
  <Application>WPS 演示</Application>
  <PresentationFormat>宽屏</PresentationFormat>
  <Paragraphs>183</Paragraphs>
  <Slides>15</Slides>
  <Notes>28</Notes>
  <HiddenSlides>0</HiddenSlides>
  <MMClips>1</MMClips>
  <ScaleCrop>false</ScaleCrop>
  <HeadingPairs>
    <vt:vector size="6" baseType="variant">
      <vt:variant>
        <vt:lpstr>已用的字体</vt:lpstr>
      </vt:variant>
      <vt:variant>
        <vt:i4>19</vt:i4>
      </vt:variant>
      <vt:variant>
        <vt:lpstr>主题</vt:lpstr>
      </vt:variant>
      <vt:variant>
        <vt:i4>2</vt:i4>
      </vt:variant>
      <vt:variant>
        <vt:lpstr>幻灯片标题</vt:lpstr>
      </vt:variant>
      <vt:variant>
        <vt:i4>15</vt:i4>
      </vt:variant>
    </vt:vector>
  </HeadingPairs>
  <TitlesOfParts>
    <vt:vector size="36" baseType="lpstr">
      <vt:lpstr>Arial</vt:lpstr>
      <vt:lpstr>宋体</vt:lpstr>
      <vt:lpstr>Wingdings</vt:lpstr>
      <vt:lpstr>微软雅黑</vt:lpstr>
      <vt:lpstr>BankGothic Md BT</vt:lpstr>
      <vt:lpstr>Yu Gothic UI Semibold</vt:lpstr>
      <vt:lpstr>supercar</vt:lpstr>
      <vt:lpstr>AvantGarde Bk BT</vt:lpstr>
      <vt:lpstr>Roboto Thin</vt:lpstr>
      <vt:lpstr>Yu Gothic UI Semilight</vt:lpstr>
      <vt:lpstr>Agency FB</vt:lpstr>
      <vt:lpstr>DotumChe</vt:lpstr>
      <vt:lpstr>Calibri</vt:lpstr>
      <vt:lpstr>Arial Unicode MS</vt:lpstr>
      <vt:lpstr>Calibri Light</vt:lpstr>
      <vt:lpstr>Times New Roman</vt:lpstr>
      <vt:lpstr>Arial</vt:lpstr>
      <vt:lpstr>AlienCaret</vt:lpstr>
      <vt:lpstr>Malgun Gothic</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Sky123.Org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用户</dc:creator>
  <cp:lastModifiedBy>A - Victor </cp:lastModifiedBy>
  <cp:revision>245</cp:revision>
  <dcterms:created xsi:type="dcterms:W3CDTF">2017-07-10T01:46:00Z</dcterms:created>
  <dcterms:modified xsi:type="dcterms:W3CDTF">2020-10-14T09:42:07Z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

<file path=docProps/thumbnail.jpeg>
</file>